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3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42"/>
    <p:restoredTop sz="94620"/>
  </p:normalViewPr>
  <p:slideViewPr>
    <p:cSldViewPr snapToGrid="0" snapToObjects="1">
      <p:cViewPr varScale="1">
        <p:scale>
          <a:sx n="139" d="100"/>
          <a:sy n="139" d="100"/>
        </p:scale>
        <p:origin x="17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DEE60-FA04-7242-9B9C-BFDB9096E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BD9392-0F20-4C4C-956B-8DDA0C2EC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D4BE5-2BA5-6643-982A-121177CD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B08B-799C-704A-B4E6-13CF374437E1}" type="datetimeFigureOut">
              <a:rPr lang="sk-SK" smtClean="0"/>
              <a:t>19.02.24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300DF-74CC-2E46-9518-D7403C1F3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EE016-98A6-6345-91C2-971B10883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13F2-5A3E-F74C-B6DD-49397AEDB14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765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8A00C-0B9E-0542-8A48-B5DC6A79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10BD1-9EC9-A848-B7E2-4FA349021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4917A-466A-CE43-9017-E090D818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B08B-799C-704A-B4E6-13CF374437E1}" type="datetimeFigureOut">
              <a:rPr lang="sk-SK" smtClean="0"/>
              <a:t>19.02.24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0A62-F5DD-904F-A87B-E8D3882E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9E459-FD29-3F4F-87DF-DF6E4ECA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13F2-5A3E-F74C-B6DD-49397AEDB14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368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01008-4E97-D145-B619-098E3F98C7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95A2C-0BBD-3D4C-8AE3-5CBF5139A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9323C-3864-FA4E-940B-A06D0087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B08B-799C-704A-B4E6-13CF374437E1}" type="datetimeFigureOut">
              <a:rPr lang="sk-SK" smtClean="0"/>
              <a:t>19.02.24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742EE-23E7-994B-85A4-A35722438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2088B-199A-004A-B1F7-9783B35F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13F2-5A3E-F74C-B6DD-49397AEDB14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423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E5C8-3C15-3649-ABAC-F8B45882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43F62-D302-8A4F-A674-C686DAD8F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783CD-F5FF-F141-BFDD-21B360E32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B08B-799C-704A-B4E6-13CF374437E1}" type="datetimeFigureOut">
              <a:rPr lang="sk-SK" smtClean="0"/>
              <a:t>19.02.24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2E519-8A85-C542-87F6-3BD21E19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5E365-6C60-F146-9F70-986C3D58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13F2-5A3E-F74C-B6DD-49397AEDB14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622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5AD6-1165-5B4F-8371-82836D1D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3AA4D-E4D9-814D-8C15-0EB19B376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E8978-855E-6B44-9CCA-B74A9C0FD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B08B-799C-704A-B4E6-13CF374437E1}" type="datetimeFigureOut">
              <a:rPr lang="sk-SK" smtClean="0"/>
              <a:t>19.02.24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983A4-72DA-1747-8B9D-7618F2C4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14B45-44E7-E84E-A521-B8F764BE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13F2-5A3E-F74C-B6DD-49397AEDB14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469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7F6BA-B570-644F-BECF-710AE06D8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ADA11-9FB8-0041-8076-452B97DC6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788AA-C65E-034C-A11E-83000A331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64E96-6FC2-094A-BBBB-F5386954B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B08B-799C-704A-B4E6-13CF374437E1}" type="datetimeFigureOut">
              <a:rPr lang="sk-SK" smtClean="0"/>
              <a:t>19.02.24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99757-374D-784C-8541-27B56879A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29A9D-0D43-0548-8724-F77F2B5A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13F2-5A3E-F74C-B6DD-49397AEDB14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652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0CD9-41A1-2D47-8F6A-90E58374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4D87A-9D0D-F246-8A15-2D500F5FE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C285F4-A24B-A544-BC10-9249D1FB7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AC1799-93A7-854A-AE0A-3A092AA46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B5BC1-D510-624C-814E-96D0803D6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A90C37-99B6-FE49-86DF-6C6ECCF3F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B08B-799C-704A-B4E6-13CF374437E1}" type="datetimeFigureOut">
              <a:rPr lang="sk-SK" smtClean="0"/>
              <a:t>19.02.24</a:t>
            </a:fld>
            <a:endParaRPr lang="sk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0F1F8-A57B-DE45-9450-3128DBFB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88C98E-E9D7-114A-9427-597AAF61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13F2-5A3E-F74C-B6DD-49397AEDB14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8973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A7376-68F7-DC44-B1DF-ABCCF318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3F97F-3320-D144-9D4F-42D6BF230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B08B-799C-704A-B4E6-13CF374437E1}" type="datetimeFigureOut">
              <a:rPr lang="sk-SK" smtClean="0"/>
              <a:t>19.02.24</a:t>
            </a:fld>
            <a:endParaRPr lang="sk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E22A7C-9CC2-6C4F-B9FA-4C89A337B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65068-09E6-2D4E-A197-277FCD1E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13F2-5A3E-F74C-B6DD-49397AEDB14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507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E3F61-2FF2-CB44-9FDA-394AC5585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B08B-799C-704A-B4E6-13CF374437E1}" type="datetimeFigureOut">
              <a:rPr lang="sk-SK" smtClean="0"/>
              <a:t>19.02.24</a:t>
            </a:fld>
            <a:endParaRPr lang="sk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974060-C37C-8243-9011-F558B415C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DE64-793D-774E-97DA-9402D928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13F2-5A3E-F74C-B6DD-49397AEDB14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5169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C4E2-927A-8641-9431-409BD1814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4CAAA-3B2E-9C4B-9055-022A2251E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D4843-C5EE-CD4E-9A30-5E16E902E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CBC49-BD4C-CB49-933C-EF538D678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B08B-799C-704A-B4E6-13CF374437E1}" type="datetimeFigureOut">
              <a:rPr lang="sk-SK" smtClean="0"/>
              <a:t>19.02.24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40D02-38A8-3C4B-A6E1-8B4CCDDB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25FBA-4AFD-DD41-8F0B-4A704421A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13F2-5A3E-F74C-B6DD-49397AEDB14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5994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A1A04-A8C3-CA4A-A669-6228F998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1BCACC-879E-AC4E-AA04-BBB0A5854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37874-C7C6-EA4A-A312-F9C3C2AAB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FA8F2-7A81-DC4B-8B91-93933CBDD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B08B-799C-704A-B4E6-13CF374437E1}" type="datetimeFigureOut">
              <a:rPr lang="sk-SK" smtClean="0"/>
              <a:t>19.02.24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60545-AADD-9C47-A3F4-B806DF6CC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85523-7999-1A43-8707-265C96D5D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13F2-5A3E-F74C-B6DD-49397AEDB14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05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B855AA-A26C-C746-9FE8-2D21770BA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4685A-2E1D-B142-B0A1-731C6113B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D1508-FE4B-0044-9603-456DF5F0D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2B08B-799C-704A-B4E6-13CF374437E1}" type="datetimeFigureOut">
              <a:rPr lang="sk-SK" smtClean="0"/>
              <a:t>19.02.24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A145F-FA98-424A-B9FE-382957A3E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71BC0-C67E-5642-B43E-AEDA8ED4F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C13F2-5A3E-F74C-B6DD-49397AEDB14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099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zmenaklimy.sk/envirocentrum/" TargetMode="External"/><Relationship Id="rId3" Type="http://schemas.openxmlformats.org/officeDocument/2006/relationships/hyperlink" Target="https://www.agrobiotech.sk/" TargetMode="External"/><Relationship Id="rId7" Type="http://schemas.openxmlformats.org/officeDocument/2006/relationships/hyperlink" Target="https://www.polnohospodar.sk/sk/polnohospodar-reader/demonstracna-zahrada-predstavila-verejnosti-svoje-unikatne-zbierky-na-dnoch-otvorenych-dveri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z.uniag.sk/sk/domov/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www.kcspu.sk/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www.agrobiotech.sk/potravinovy-inkubator/" TargetMode="External"/><Relationship Id="rId9" Type="http://schemas.openxmlformats.org/officeDocument/2006/relationships/hyperlink" Target="https://cowork.uniag.s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artup-forum.rural-vision.europa.eu/?lng=en" TargetMode="External"/><Relationship Id="rId5" Type="http://schemas.openxmlformats.org/officeDocument/2006/relationships/hyperlink" Target="https://bio-hub.cz/en/bioeast-twg/twg-bioeconomy-edu/bioeast-uninet-en" TargetMode="External"/><Relationship Id="rId10" Type="http://schemas.openxmlformats.org/officeDocument/2006/relationships/image" Target="../media/image31.png"/><Relationship Id="rId4" Type="http://schemas.openxmlformats.org/officeDocument/2006/relationships/hyperlink" Target="https://bioeast.eu/creative-centre-of-sua-in-nitra/" TargetMode="Externa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e-land.eu/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www.invest-alliance.eu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limatefarmdemo.eu/" TargetMode="External"/><Relationship Id="rId5" Type="http://schemas.openxmlformats.org/officeDocument/2006/relationships/hyperlink" Target="https://eit.uniag.sk/" TargetMode="External"/><Relationship Id="rId10" Type="http://schemas.openxmlformats.org/officeDocument/2006/relationships/image" Target="../media/image20.png"/><Relationship Id="rId4" Type="http://schemas.openxmlformats.org/officeDocument/2006/relationships/hyperlink" Target="https://power4bio.eu/" TargetMode="External"/><Relationship Id="rId9" Type="http://schemas.openxmlformats.org/officeDocument/2006/relationships/hyperlink" Target="https://cordis.europa.eu/project/id/10108216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kpp.uniag.sk/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sk.sk/zobraz/sekciu/program-hospodarskeho-rozvoja-a-socialneho-rozvoja-nsk-do-roku-203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nsk.sk/zobraz/sekciu/dokumenty-regionalneho-rozvoja" TargetMode="External"/><Relationship Id="rId4" Type="http://schemas.openxmlformats.org/officeDocument/2006/relationships/hyperlink" Target="https://www.unsk.sk/zobraz/sekciu/integrovana-uzemna-strategia-ns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https://portal.spklaster.sk/index.php/s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bioeconomy.sk/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25D3-353A-1C48-B6CB-5761D1C2BD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/>
              <a:t>Inovácie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98E39-52AB-4E48-8DD7-64330737D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8" t="8294" r="1" b="7332"/>
          <a:stretch/>
        </p:blipFill>
        <p:spPr>
          <a:xfrm>
            <a:off x="-16932" y="0"/>
            <a:ext cx="12310532" cy="6858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5D15195A-3E17-2C43-88CE-0607B780386E}"/>
              </a:ext>
            </a:extLst>
          </p:cNvPr>
          <p:cNvSpPr txBox="1">
            <a:spLocks/>
          </p:cNvSpPr>
          <p:nvPr/>
        </p:nvSpPr>
        <p:spPr>
          <a:xfrm>
            <a:off x="1708429" y="438912"/>
            <a:ext cx="9262146" cy="1508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200" b="1" dirty="0">
                <a:solidFill>
                  <a:schemeClr val="bg1"/>
                </a:solidFill>
                <a:latin typeface="Source Sans Pro" panose="020B0503030403020204" pitchFamily="34" charset="77"/>
                <a:ea typeface="Batang" panose="02030600000101010101" pitchFamily="18" charset="-127"/>
              </a:rPr>
              <a:t>Nitriansky samosprávny kraj</a:t>
            </a:r>
            <a:br>
              <a:rPr lang="sk-SK" sz="5200" b="1" dirty="0">
                <a:solidFill>
                  <a:schemeClr val="bg1"/>
                </a:solidFill>
                <a:latin typeface="Source Sans Pro" panose="020B0503030403020204" pitchFamily="34" charset="77"/>
                <a:ea typeface="Batang" panose="02030600000101010101" pitchFamily="18" charset="-127"/>
              </a:rPr>
            </a:br>
            <a:endParaRPr lang="sk-SK" sz="5200" b="1" dirty="0">
              <a:solidFill>
                <a:schemeClr val="bg1"/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79B6CCED-E098-5D48-9233-BCCD9AA018C8}"/>
              </a:ext>
            </a:extLst>
          </p:cNvPr>
          <p:cNvSpPr txBox="1">
            <a:spLocks/>
          </p:cNvSpPr>
          <p:nvPr/>
        </p:nvSpPr>
        <p:spPr>
          <a:xfrm>
            <a:off x="1523871" y="1193056"/>
            <a:ext cx="9631261" cy="9950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800" dirty="0">
                <a:solidFill>
                  <a:schemeClr val="bg1"/>
                </a:solidFill>
                <a:latin typeface="Source Sans Pro" panose="020B0503030403020204" pitchFamily="34" charset="77"/>
                <a:ea typeface="Batang" panose="02030600000101010101" pitchFamily="18" charset="-127"/>
              </a:rPr>
              <a:t>Predstavenie aktivít na podporu inovácií</a:t>
            </a:r>
            <a:endParaRPr lang="sk-SK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r>
              <a:rPr lang="sk-SK" sz="4800" dirty="0">
                <a:solidFill>
                  <a:schemeClr val="bg1"/>
                </a:solidFill>
                <a:latin typeface="Source Sans Pro Light" panose="020B0403030403020204" pitchFamily="34" charset="77"/>
                <a:ea typeface="Batang" panose="02030600000101010101" pitchFamily="18" charset="-127"/>
              </a:rPr>
              <a:t>2024</a:t>
            </a:r>
          </a:p>
        </p:txBody>
      </p:sp>
      <p:pic>
        <p:nvPicPr>
          <p:cNvPr id="10" name="Obrázok 3">
            <a:extLst>
              <a:ext uri="{FF2B5EF4-FFF2-40B4-BE49-F238E27FC236}">
                <a16:creationId xmlns:a16="http://schemas.microsoft.com/office/drawing/2014/main" id="{0D507348-D165-AF46-B8AD-705C372F9B07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407" y="5288364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25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2">
            <a:extLst>
              <a:ext uri="{FF2B5EF4-FFF2-40B4-BE49-F238E27FC236}">
                <a16:creationId xmlns:a16="http://schemas.microsoft.com/office/drawing/2014/main" id="{954BCE86-9C1B-E342-AFB8-342B540F33F9}"/>
              </a:ext>
            </a:extLst>
          </p:cNvPr>
          <p:cNvSpPr txBox="1">
            <a:spLocks/>
          </p:cNvSpPr>
          <p:nvPr/>
        </p:nvSpPr>
        <p:spPr>
          <a:xfrm>
            <a:off x="838199" y="584200"/>
            <a:ext cx="10515599" cy="5592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k-SK" dirty="0">
              <a:latin typeface="Source Sans Pro" panose="020B0503030403020204" pitchFamily="34" charset="77"/>
            </a:endParaRPr>
          </a:p>
          <a:p>
            <a:pPr algn="l"/>
            <a:r>
              <a:rPr lang="sk-SK" dirty="0">
                <a:latin typeface="Source Sans Pro" panose="020B0503030403020204" pitchFamily="34" charset="77"/>
              </a:rPr>
              <a:t>Slovensko má všetky kľúčové predpoklady na zabezpečenie sebestačnosti v potravinovej produkcii </a:t>
            </a:r>
          </a:p>
          <a:p>
            <a:pPr algn="l"/>
            <a:endParaRPr lang="sk-SK" dirty="0">
              <a:latin typeface="Source Sans Pro" panose="020B0503030403020204" pitchFamily="34" charset="77"/>
            </a:endParaRPr>
          </a:p>
          <a:p>
            <a:pPr algn="l"/>
            <a:r>
              <a:rPr lang="sk-SK" dirty="0">
                <a:latin typeface="Source Sans Pro" panose="020B0503030403020204" pitchFamily="34" charset="77"/>
              </a:rPr>
              <a:t>Región NSK patrí medzi poľnohospodárky najvyužívanejšie regióny SR, má veľmi dobré prírodné aj klimatické podmienky na pestovanie takmer všetkých poľnohospodárskych plodín</a:t>
            </a:r>
          </a:p>
          <a:p>
            <a:pPr algn="l"/>
            <a:endParaRPr lang="sk-SK" dirty="0">
              <a:latin typeface="Source Sans Pro" panose="020B0503030403020204" pitchFamily="34" charset="77"/>
            </a:endParaRPr>
          </a:p>
          <a:p>
            <a:pPr algn="l"/>
            <a:r>
              <a:rPr lang="sk-SK" dirty="0">
                <a:latin typeface="Source Sans Pro" panose="020B0503030403020204" pitchFamily="34" charset="77"/>
              </a:rPr>
              <a:t>Jadro inovačného potenciálu NSK sa preto sústredí na rozvoj              </a:t>
            </a:r>
            <a:r>
              <a:rPr lang="sk-SK" sz="3600" dirty="0" err="1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Biohospodárstva</a:t>
            </a:r>
            <a:r>
              <a:rPr lang="sk-SK" sz="36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 </a:t>
            </a:r>
          </a:p>
          <a:p>
            <a:pPr algn="l"/>
            <a:endParaRPr lang="sk-SK" dirty="0">
              <a:latin typeface="Source Sans Pro" panose="020B0503030403020204" pitchFamily="34" charset="77"/>
            </a:endParaRPr>
          </a:p>
        </p:txBody>
      </p:sp>
      <p:pic>
        <p:nvPicPr>
          <p:cNvPr id="3" name="Obrázok 3">
            <a:extLst>
              <a:ext uri="{FF2B5EF4-FFF2-40B4-BE49-F238E27FC236}">
                <a16:creationId xmlns:a16="http://schemas.microsoft.com/office/drawing/2014/main" id="{4CC8E59E-E0B4-D14B-943D-2D1D1C1C9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38" y="5166804"/>
            <a:ext cx="137171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08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2">
            <a:extLst>
              <a:ext uri="{FF2B5EF4-FFF2-40B4-BE49-F238E27FC236}">
                <a16:creationId xmlns:a16="http://schemas.microsoft.com/office/drawing/2014/main" id="{BFA42EE2-87B1-644B-9209-5A9A62C9082C}"/>
              </a:ext>
            </a:extLst>
          </p:cNvPr>
          <p:cNvSpPr txBox="1">
            <a:spLocks/>
          </p:cNvSpPr>
          <p:nvPr/>
        </p:nvSpPr>
        <p:spPr>
          <a:xfrm>
            <a:off x="762785" y="919375"/>
            <a:ext cx="10515599" cy="538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k-SK" dirty="0">
              <a:latin typeface="Source Sans Pro" panose="020B0503030403020204" pitchFamily="34" charset="77"/>
            </a:endParaRPr>
          </a:p>
          <a:p>
            <a:pPr algn="l"/>
            <a:r>
              <a:rPr lang="sk-SK" b="1" dirty="0">
                <a:latin typeface="Source Sans Pro" panose="020B0503030403020204" pitchFamily="34" charset="77"/>
              </a:rPr>
              <a:t>Potravinárstvo a poľnohospodárstvo </a:t>
            </a:r>
            <a:r>
              <a:rPr lang="sk-SK" dirty="0">
                <a:latin typeface="Source Sans Pro" panose="020B0503030403020204" pitchFamily="34" charset="77"/>
              </a:rPr>
              <a:t>má v </a:t>
            </a:r>
            <a:r>
              <a:rPr lang="sk-SK" dirty="0" err="1">
                <a:latin typeface="Source Sans Pro" panose="020B0503030403020204" pitchFamily="34" charset="77"/>
              </a:rPr>
              <a:t>biohospodárstve</a:t>
            </a:r>
            <a:r>
              <a:rPr lang="sk-SK" dirty="0">
                <a:latin typeface="Source Sans Pro" panose="020B0503030403020204" pitchFamily="34" charset="77"/>
              </a:rPr>
              <a:t> SR </a:t>
            </a:r>
            <a:r>
              <a:rPr lang="sk-SK" b="1" dirty="0">
                <a:latin typeface="Source Sans Pro" panose="020B0503030403020204" pitchFamily="34" charset="77"/>
              </a:rPr>
              <a:t>najväčší rozvojový potenciál, (</a:t>
            </a:r>
            <a:r>
              <a:rPr lang="sk-SK" dirty="0">
                <a:latin typeface="Source Sans Pro" panose="020B0503030403020204" pitchFamily="34" charset="77"/>
              </a:rPr>
              <a:t>tvorí takmer 60%  jeho obratu) </a:t>
            </a:r>
          </a:p>
          <a:p>
            <a:pPr algn="l"/>
            <a:endParaRPr lang="sk-SK" dirty="0">
              <a:latin typeface="Source Sans Pro" panose="020B0503030403020204" pitchFamily="34" charset="77"/>
            </a:endParaRPr>
          </a:p>
          <a:p>
            <a:pPr algn="l"/>
            <a:r>
              <a:rPr lang="sk-SK" dirty="0">
                <a:latin typeface="Source Sans Pro" panose="020B0503030403020204" pitchFamily="34" charset="77"/>
              </a:rPr>
              <a:t>Pre oba sektory je v kraji alokovaná </a:t>
            </a:r>
            <a:r>
              <a:rPr lang="sk-SK" b="1" dirty="0">
                <a:latin typeface="Source Sans Pro" panose="020B0503030403020204" pitchFamily="34" charset="77"/>
              </a:rPr>
              <a:t>najsilnejšia výskumná základňa strategického významu</a:t>
            </a:r>
            <a:r>
              <a:rPr lang="sk-SK" dirty="0">
                <a:latin typeface="Source Sans Pro" panose="020B0503030403020204" pitchFamily="34" charset="77"/>
              </a:rPr>
              <a:t> pre celé Slovensko:</a:t>
            </a:r>
          </a:p>
          <a:p>
            <a:pPr algn="l"/>
            <a:endParaRPr lang="sk-SK" b="1" dirty="0">
              <a:solidFill>
                <a:srgbClr val="54595F"/>
              </a:solidFill>
              <a:latin typeface="Source Sans Pro" panose="020B0503030403020204" pitchFamily="34" charset="77"/>
            </a:endParaRPr>
          </a:p>
          <a:p>
            <a:pPr algn="l"/>
            <a:r>
              <a:rPr lang="sk-SK" b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Národné poľnohospodárske a potravinárske centrum (NPPC)</a:t>
            </a:r>
          </a:p>
          <a:p>
            <a:pPr algn="l"/>
            <a:r>
              <a:rPr lang="sk-SK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a</a:t>
            </a:r>
          </a:p>
          <a:p>
            <a:pPr algn="l"/>
            <a:r>
              <a:rPr lang="sk-SK" b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Slovenská poľnohospodárska univerzita v Nitre (SPU Nitra)</a:t>
            </a:r>
          </a:p>
          <a:p>
            <a:pPr algn="l"/>
            <a:endParaRPr lang="sk-SK" dirty="0">
              <a:latin typeface="Source Sans Pro" panose="020B0503030403020204" pitchFamily="34" charset="77"/>
            </a:endParaRPr>
          </a:p>
        </p:txBody>
      </p:sp>
      <p:pic>
        <p:nvPicPr>
          <p:cNvPr id="3" name="Obrázok 3">
            <a:extLst>
              <a:ext uri="{FF2B5EF4-FFF2-40B4-BE49-F238E27FC236}">
                <a16:creationId xmlns:a16="http://schemas.microsoft.com/office/drawing/2014/main" id="{70C3F3A1-CFB2-F449-9038-C984647DC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439" y="5291709"/>
            <a:ext cx="137171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4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2">
            <a:extLst>
              <a:ext uri="{FF2B5EF4-FFF2-40B4-BE49-F238E27FC236}">
                <a16:creationId xmlns:a16="http://schemas.microsoft.com/office/drawing/2014/main" id="{E2FB0093-4602-BD44-BC34-5E582BF0DB50}"/>
              </a:ext>
            </a:extLst>
          </p:cNvPr>
          <p:cNvSpPr txBox="1">
            <a:spLocks/>
          </p:cNvSpPr>
          <p:nvPr/>
        </p:nvSpPr>
        <p:spPr>
          <a:xfrm>
            <a:off x="838199" y="461914"/>
            <a:ext cx="10515599" cy="605200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112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Inovačný ekosystém SPU v Nitre: </a:t>
            </a:r>
          </a:p>
          <a:p>
            <a:pPr algn="l">
              <a:lnSpc>
                <a:spcPct val="110000"/>
              </a:lnSpc>
            </a:pPr>
            <a:r>
              <a:rPr lang="sk-SK" sz="112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udržateľnosť, klimatická zmena, </a:t>
            </a:r>
            <a:r>
              <a:rPr lang="sk-SK" sz="11200" b="1" dirty="0" err="1">
                <a:solidFill>
                  <a:srgbClr val="0070C0"/>
                </a:solidFill>
                <a:latin typeface="Source Sans Pro" panose="020B0503030403020204" pitchFamily="34" charset="77"/>
              </a:rPr>
              <a:t>biohospodárstvo</a:t>
            </a:r>
            <a:r>
              <a:rPr lang="sk-SK" sz="112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, udržateľné </a:t>
            </a:r>
            <a:r>
              <a:rPr lang="sk-SK" sz="11200" b="1" dirty="0" err="1">
                <a:solidFill>
                  <a:srgbClr val="0070C0"/>
                </a:solidFill>
                <a:latin typeface="Source Sans Pro" panose="020B0503030403020204" pitchFamily="34" charset="77"/>
              </a:rPr>
              <a:t>agropotravinové</a:t>
            </a:r>
            <a:r>
              <a:rPr lang="sk-SK" sz="112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 systémy</a:t>
            </a:r>
          </a:p>
          <a:p>
            <a:pPr algn="l"/>
            <a:endParaRPr lang="sk-SK" sz="4000" b="1" dirty="0">
              <a:solidFill>
                <a:srgbClr val="0070C0"/>
              </a:solidFill>
              <a:latin typeface="Source Sans Pro" panose="020B0503030403020204" pitchFamily="34" charset="77"/>
            </a:endParaRPr>
          </a:p>
          <a:p>
            <a:pPr algn="l"/>
            <a:r>
              <a:rPr lang="sk-SK" sz="720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77"/>
              </a:rPr>
              <a:t>Kľúčová infraštruktúra</a:t>
            </a:r>
          </a:p>
          <a:p>
            <a:pPr algn="l">
              <a:lnSpc>
                <a:spcPct val="170000"/>
              </a:lnSpc>
            </a:pPr>
            <a:r>
              <a:rPr lang="sk-SK" sz="5500" b="1" dirty="0">
                <a:latin typeface="Source Sans Pro" panose="020B0503030403020204" pitchFamily="34" charset="77"/>
              </a:rPr>
              <a:t>Výskumné centrum </a:t>
            </a:r>
            <a:r>
              <a:rPr lang="sk-SK" sz="5500" b="1" dirty="0" err="1">
                <a:latin typeface="Source Sans Pro" panose="020B0503030403020204" pitchFamily="34" charset="77"/>
              </a:rPr>
              <a:t>AgroBioTech</a:t>
            </a:r>
            <a:r>
              <a:rPr lang="sk-SK" sz="5500" b="1" dirty="0">
                <a:latin typeface="Source Sans Pro" panose="020B0503030403020204" pitchFamily="34" charset="77"/>
              </a:rPr>
              <a:t>/Potravinový inkubátor </a:t>
            </a:r>
            <a:br>
              <a:rPr lang="sk-SK" sz="4500" b="1" dirty="0">
                <a:latin typeface="Source Sans Pro" panose="020B0503030403020204" pitchFamily="34" charset="77"/>
              </a:rPr>
            </a:br>
            <a:r>
              <a:rPr lang="sk-SK" sz="4800" dirty="0">
                <a:latin typeface="Source Sans Pro" panose="020B0503030403020204" pitchFamily="34" charset="77"/>
              </a:rPr>
              <a:t>(</a:t>
            </a:r>
            <a:r>
              <a:rPr lang="sk-SK" sz="4800" dirty="0">
                <a:latin typeface="Source Sans Pro" panose="020B0503030403020204" pitchFamily="34" charset="77"/>
                <a:hlinkClick r:id="rId3"/>
              </a:rPr>
              <a:t>https://www.agrobiotech.sk/</a:t>
            </a:r>
            <a:r>
              <a:rPr lang="sk-SK" sz="4800" dirty="0">
                <a:latin typeface="Source Sans Pro" panose="020B0503030403020204" pitchFamily="34" charset="77"/>
              </a:rPr>
              <a:t>; </a:t>
            </a:r>
            <a:r>
              <a:rPr lang="sk-SK" sz="4800" dirty="0">
                <a:latin typeface="Source Sans Pro" panose="020B0503030403020204" pitchFamily="34" charset="77"/>
                <a:hlinkClick r:id="rId4"/>
              </a:rPr>
              <a:t>https://www.agrobiotech.sk/potravinovy-inkubator/</a:t>
            </a:r>
            <a:r>
              <a:rPr lang="sk-SK" sz="4800" dirty="0">
                <a:latin typeface="Source Sans Pro" panose="020B0503030403020204" pitchFamily="34" charset="77"/>
              </a:rPr>
              <a:t>)  </a:t>
            </a:r>
          </a:p>
          <a:p>
            <a:pPr algn="l">
              <a:lnSpc>
                <a:spcPct val="170000"/>
              </a:lnSpc>
            </a:pPr>
            <a:r>
              <a:rPr lang="sk-SK" sz="5500" b="1" dirty="0">
                <a:latin typeface="Source Sans Pro" panose="020B0503030403020204" pitchFamily="34" charset="77"/>
              </a:rPr>
              <a:t>Kreatívne centrum SPU v Nitre </a:t>
            </a:r>
            <a:br>
              <a:rPr lang="sk-SK" sz="2500" dirty="0">
                <a:latin typeface="Source Sans Pro" panose="020B0503030403020204" pitchFamily="34" charset="77"/>
              </a:rPr>
            </a:b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</a:rPr>
              <a:t>(</a:t>
            </a: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https://www.kcspu.sk/</a:t>
            </a: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</a:rPr>
              <a:t>) </a:t>
            </a:r>
          </a:p>
          <a:p>
            <a:pPr algn="l">
              <a:lnSpc>
                <a:spcPct val="170000"/>
              </a:lnSpc>
            </a:pPr>
            <a:r>
              <a:rPr lang="sk-SK" sz="5500" b="1" dirty="0">
                <a:latin typeface="Source Sans Pro" panose="020B0503030403020204" pitchFamily="34" charset="77"/>
              </a:rPr>
              <a:t>Botanická záhrada/Demonštračná záhrada </a:t>
            </a:r>
            <a:br>
              <a:rPr lang="sk-SK" sz="4400" b="1" dirty="0">
                <a:latin typeface="Source Sans Pro" panose="020B0503030403020204" pitchFamily="34" charset="77"/>
              </a:rPr>
            </a:b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</a:rPr>
              <a:t>(</a:t>
            </a: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https://bz.uniag.sk/sk/domov/</a:t>
            </a: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</a:rPr>
              <a:t>; </a:t>
            </a: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https://www.polnohospodar.sk/sk/polnohospodar-reader/demonstracna-zahrada-predstavila-verejnosti-svoje-unikatne-zbierky-na-dnoch-otvorenych-dveri/</a:t>
            </a: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</a:rPr>
              <a:t>) </a:t>
            </a:r>
          </a:p>
          <a:p>
            <a:pPr algn="l">
              <a:lnSpc>
                <a:spcPct val="170000"/>
              </a:lnSpc>
            </a:pPr>
            <a:r>
              <a:rPr lang="sk-SK" sz="5500" b="1" dirty="0">
                <a:latin typeface="Source Sans Pro" panose="020B0503030403020204" pitchFamily="34" charset="77"/>
              </a:rPr>
              <a:t>Environmentálne centrum Klíma-Krajina-Informácie </a:t>
            </a:r>
            <a:br>
              <a:rPr lang="sk-SK" sz="4400" b="1" dirty="0">
                <a:latin typeface="Source Sans Pro" panose="020B0503030403020204" pitchFamily="34" charset="77"/>
              </a:rPr>
            </a:b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</a:rPr>
              <a:t>(</a:t>
            </a: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https://zmenaklimy.sk/envirocentrum/</a:t>
            </a: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</a:rPr>
              <a:t>) </a:t>
            </a:r>
          </a:p>
          <a:p>
            <a:pPr algn="l">
              <a:lnSpc>
                <a:spcPct val="170000"/>
              </a:lnSpc>
            </a:pPr>
            <a:r>
              <a:rPr lang="sk-SK" sz="5500" b="1" dirty="0">
                <a:latin typeface="Source Sans Pro" panose="020B0503030403020204" pitchFamily="34" charset="77"/>
              </a:rPr>
              <a:t>Univerzitná farma/VPP </a:t>
            </a:r>
          </a:p>
          <a:p>
            <a:pPr algn="l">
              <a:lnSpc>
                <a:spcPct val="170000"/>
              </a:lnSpc>
            </a:pPr>
            <a:r>
              <a:rPr lang="sk-SK" sz="5500" b="1" dirty="0" err="1">
                <a:latin typeface="Source Sans Pro" panose="020B0503030403020204" pitchFamily="34" charset="77"/>
              </a:rPr>
              <a:t>SuPerUni</a:t>
            </a:r>
            <a:r>
              <a:rPr lang="sk-SK" sz="5500" b="1" dirty="0">
                <a:latin typeface="Source Sans Pro" panose="020B0503030403020204" pitchFamily="34" charset="77"/>
              </a:rPr>
              <a:t> </a:t>
            </a:r>
            <a:r>
              <a:rPr lang="sk-SK" sz="5500" b="1" dirty="0" err="1">
                <a:latin typeface="Source Sans Pro" panose="020B0503030403020204" pitchFamily="34" charset="77"/>
              </a:rPr>
              <a:t>CoWORK</a:t>
            </a:r>
            <a:r>
              <a:rPr lang="sk-SK" sz="5500" b="1" dirty="0">
                <a:latin typeface="Source Sans Pro" panose="020B0503030403020204" pitchFamily="34" charset="77"/>
              </a:rPr>
              <a:t> SPU v Nitre </a:t>
            </a:r>
            <a:br>
              <a:rPr lang="sk-SK" sz="4500" b="1" dirty="0">
                <a:latin typeface="Source Sans Pro" panose="020B0503030403020204" pitchFamily="34" charset="77"/>
              </a:rPr>
            </a:b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</a:rPr>
              <a:t>(</a:t>
            </a: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https://cowork.uniag.sk/</a:t>
            </a:r>
            <a:r>
              <a:rPr lang="sk-SK" sz="4800" dirty="0">
                <a:solidFill>
                  <a:srgbClr val="0070C0"/>
                </a:solidFill>
                <a:latin typeface="Source Sans Pro" panose="020B0503030403020204" pitchFamily="34" charset="77"/>
              </a:rPr>
              <a:t>) </a:t>
            </a:r>
          </a:p>
          <a:p>
            <a:pPr algn="l"/>
            <a:endParaRPr lang="sk-SK" dirty="0">
              <a:latin typeface="Source Sans Pro" panose="020B0503030403020204" pitchFamily="34" charset="77"/>
            </a:endParaRPr>
          </a:p>
        </p:txBody>
      </p:sp>
      <p:pic>
        <p:nvPicPr>
          <p:cNvPr id="3" name="Obrázok 3">
            <a:extLst>
              <a:ext uri="{FF2B5EF4-FFF2-40B4-BE49-F238E27FC236}">
                <a16:creationId xmlns:a16="http://schemas.microsoft.com/office/drawing/2014/main" id="{D4108690-6625-4944-A712-311A8D90D6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7938" y="5230763"/>
            <a:ext cx="1371719" cy="1524132"/>
          </a:xfrm>
          <a:prstGeom prst="rect">
            <a:avLst/>
          </a:prstGeom>
        </p:spPr>
      </p:pic>
      <p:pic>
        <p:nvPicPr>
          <p:cNvPr id="4" name="Obrázok 6">
            <a:extLst>
              <a:ext uri="{FF2B5EF4-FFF2-40B4-BE49-F238E27FC236}">
                <a16:creationId xmlns:a16="http://schemas.microsoft.com/office/drawing/2014/main" id="{C076DC5D-5980-CB4C-8348-5A0FCB5CD2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6645" y="5547782"/>
            <a:ext cx="211549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00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>
            <a:extLst>
              <a:ext uri="{FF2B5EF4-FFF2-40B4-BE49-F238E27FC236}">
                <a16:creationId xmlns:a16="http://schemas.microsoft.com/office/drawing/2014/main" id="{9A48941F-7054-BB45-8D67-0A641842FC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5"/>
          <a:stretch/>
        </p:blipFill>
        <p:spPr>
          <a:xfrm>
            <a:off x="0" y="1"/>
            <a:ext cx="10659240" cy="6858000"/>
          </a:xfrm>
          <a:prstGeom prst="rect">
            <a:avLst/>
          </a:prstGeom>
        </p:spPr>
      </p:pic>
      <p:pic>
        <p:nvPicPr>
          <p:cNvPr id="2" name="Zástupný objekt pre obsah 1">
            <a:extLst>
              <a:ext uri="{FF2B5EF4-FFF2-40B4-BE49-F238E27FC236}">
                <a16:creationId xmlns:a16="http://schemas.microsoft.com/office/drawing/2014/main" id="{8B20E354-802E-464B-9828-3DD1717B7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805" y="77756"/>
            <a:ext cx="2115495" cy="890093"/>
          </a:xfrm>
          <a:prstGeom prst="rect">
            <a:avLst/>
          </a:prstGeom>
        </p:spPr>
      </p:pic>
      <p:pic>
        <p:nvPicPr>
          <p:cNvPr id="3" name="Obrázok 3">
            <a:extLst>
              <a:ext uri="{FF2B5EF4-FFF2-40B4-BE49-F238E27FC236}">
                <a16:creationId xmlns:a16="http://schemas.microsoft.com/office/drawing/2014/main" id="{E08E3316-09E3-0346-B006-9E90A5239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6581" y="5165150"/>
            <a:ext cx="137171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93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3">
            <a:extLst>
              <a:ext uri="{FF2B5EF4-FFF2-40B4-BE49-F238E27FC236}">
                <a16:creationId xmlns:a16="http://schemas.microsoft.com/office/drawing/2014/main" id="{0F1B4955-D598-504A-A661-B17CF488D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39" y="5246886"/>
            <a:ext cx="1371719" cy="1524132"/>
          </a:xfrm>
          <a:prstGeom prst="rect">
            <a:avLst/>
          </a:prstGeom>
        </p:spPr>
      </p:pic>
      <p:pic>
        <p:nvPicPr>
          <p:cNvPr id="3" name="Obrázok 4">
            <a:extLst>
              <a:ext uri="{FF2B5EF4-FFF2-40B4-BE49-F238E27FC236}">
                <a16:creationId xmlns:a16="http://schemas.microsoft.com/office/drawing/2014/main" id="{CF9BA00E-4026-6A4D-BB76-E67E6B14E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41" y="2006580"/>
            <a:ext cx="3432345" cy="963251"/>
          </a:xfrm>
          <a:prstGeom prst="rect">
            <a:avLst/>
          </a:prstGeom>
        </p:spPr>
      </p:pic>
      <p:pic>
        <p:nvPicPr>
          <p:cNvPr id="4" name="Obrázok 5">
            <a:extLst>
              <a:ext uri="{FF2B5EF4-FFF2-40B4-BE49-F238E27FC236}">
                <a16:creationId xmlns:a16="http://schemas.microsoft.com/office/drawing/2014/main" id="{87FB0D3A-1059-0144-9093-007BB6FFE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98" y="3055183"/>
            <a:ext cx="5340559" cy="2383743"/>
          </a:xfrm>
          <a:prstGeom prst="rect">
            <a:avLst/>
          </a:prstGeom>
        </p:spPr>
      </p:pic>
      <p:pic>
        <p:nvPicPr>
          <p:cNvPr id="5" name="Obrázok 6">
            <a:extLst>
              <a:ext uri="{FF2B5EF4-FFF2-40B4-BE49-F238E27FC236}">
                <a16:creationId xmlns:a16="http://schemas.microsoft.com/office/drawing/2014/main" id="{832E5E58-9CC1-A041-931B-0DAA6ACC4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257" y="3055183"/>
            <a:ext cx="2103302" cy="1432684"/>
          </a:xfrm>
          <a:prstGeom prst="rect">
            <a:avLst/>
          </a:prstGeom>
        </p:spPr>
      </p:pic>
      <p:pic>
        <p:nvPicPr>
          <p:cNvPr id="6" name="Obrázok 7">
            <a:extLst>
              <a:ext uri="{FF2B5EF4-FFF2-40B4-BE49-F238E27FC236}">
                <a16:creationId xmlns:a16="http://schemas.microsoft.com/office/drawing/2014/main" id="{F821A5A5-3BE6-334D-A285-B23322317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9257" y="4536641"/>
            <a:ext cx="2091109" cy="1469263"/>
          </a:xfrm>
          <a:prstGeom prst="rect">
            <a:avLst/>
          </a:prstGeom>
        </p:spPr>
      </p:pic>
      <p:pic>
        <p:nvPicPr>
          <p:cNvPr id="7" name="Obrázok 8">
            <a:extLst>
              <a:ext uri="{FF2B5EF4-FFF2-40B4-BE49-F238E27FC236}">
                <a16:creationId xmlns:a16="http://schemas.microsoft.com/office/drawing/2014/main" id="{08DE57B2-3FF7-B043-8CFB-4C4D6EE93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075" y="2054223"/>
            <a:ext cx="3572566" cy="2383743"/>
          </a:xfrm>
          <a:prstGeom prst="rect">
            <a:avLst/>
          </a:prstGeom>
        </p:spPr>
      </p:pic>
      <p:pic>
        <p:nvPicPr>
          <p:cNvPr id="8" name="Obrázok 11">
            <a:extLst>
              <a:ext uri="{FF2B5EF4-FFF2-40B4-BE49-F238E27FC236}">
                <a16:creationId xmlns:a16="http://schemas.microsoft.com/office/drawing/2014/main" id="{BB60D555-76BF-BF4D-8659-D5F5426E3E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8051" y="4536641"/>
            <a:ext cx="1018120" cy="1469263"/>
          </a:xfrm>
          <a:prstGeom prst="rect">
            <a:avLst/>
          </a:prstGeom>
        </p:spPr>
      </p:pic>
      <p:pic>
        <p:nvPicPr>
          <p:cNvPr id="9" name="Obrázok 12">
            <a:extLst>
              <a:ext uri="{FF2B5EF4-FFF2-40B4-BE49-F238E27FC236}">
                <a16:creationId xmlns:a16="http://schemas.microsoft.com/office/drawing/2014/main" id="{4473BFA3-3A15-7146-8803-C8147586D3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2146" y="4536641"/>
            <a:ext cx="950844" cy="1470560"/>
          </a:xfrm>
          <a:prstGeom prst="rect">
            <a:avLst/>
          </a:prstGeom>
        </p:spPr>
      </p:pic>
      <p:pic>
        <p:nvPicPr>
          <p:cNvPr id="10" name="Obrázok 13">
            <a:extLst>
              <a:ext uri="{FF2B5EF4-FFF2-40B4-BE49-F238E27FC236}">
                <a16:creationId xmlns:a16="http://schemas.microsoft.com/office/drawing/2014/main" id="{F97B6427-B826-2347-BCBD-257F01BFB1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0480" y="5438926"/>
            <a:ext cx="2115495" cy="890093"/>
          </a:xfrm>
          <a:prstGeom prst="rect">
            <a:avLst/>
          </a:prstGeom>
        </p:spPr>
      </p:pic>
      <p:sp>
        <p:nvSpPr>
          <p:cNvPr id="11" name="Zástupný objekt pre obsah 2">
            <a:extLst>
              <a:ext uri="{FF2B5EF4-FFF2-40B4-BE49-F238E27FC236}">
                <a16:creationId xmlns:a16="http://schemas.microsoft.com/office/drawing/2014/main" id="{4482DF38-1998-C04D-A92C-767D29D19ABD}"/>
              </a:ext>
            </a:extLst>
          </p:cNvPr>
          <p:cNvSpPr txBox="1">
            <a:spLocks/>
          </p:cNvSpPr>
          <p:nvPr/>
        </p:nvSpPr>
        <p:spPr>
          <a:xfrm>
            <a:off x="838200" y="303653"/>
            <a:ext cx="10515599" cy="538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8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Výskumné centrum </a:t>
            </a:r>
            <a:r>
              <a:rPr lang="sk-SK" sz="2800" b="1" dirty="0" err="1">
                <a:solidFill>
                  <a:srgbClr val="0070C0"/>
                </a:solidFill>
                <a:latin typeface="Source Sans Pro" panose="020B0503030403020204" pitchFamily="34" charset="77"/>
              </a:rPr>
              <a:t>AgroBioTech</a:t>
            </a:r>
            <a:r>
              <a:rPr lang="sk-SK" sz="28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 </a:t>
            </a:r>
            <a:endParaRPr lang="sk-SK" sz="2800" dirty="0">
              <a:solidFill>
                <a:srgbClr val="0070C0"/>
              </a:solidFill>
              <a:latin typeface="Source Sans Pro" panose="020B0503030403020204" pitchFamily="34" charset="77"/>
            </a:endParaRPr>
          </a:p>
          <a:p>
            <a:pPr algn="l">
              <a:lnSpc>
                <a:spcPct val="150000"/>
              </a:lnSpc>
            </a:pPr>
            <a:r>
              <a:rPr lang="sk-SK" sz="2000" b="1" dirty="0">
                <a:latin typeface="Source Sans Pro" panose="020B0503030403020204" pitchFamily="34" charset="77"/>
              </a:rPr>
              <a:t>Aplikovaný výskum: </a:t>
            </a:r>
            <a:r>
              <a:rPr lang="sk-SK" sz="2000" dirty="0">
                <a:latin typeface="Source Sans Pro" panose="020B0503030403020204" pitchFamily="34" charset="77"/>
              </a:rPr>
              <a:t>agrobiológia, technológia spracovania </a:t>
            </a:r>
            <a:r>
              <a:rPr lang="sk-SK" sz="2000" dirty="0" err="1">
                <a:latin typeface="Source Sans Pro" panose="020B0503030403020204" pitchFamily="34" charset="77"/>
              </a:rPr>
              <a:t>pľh</a:t>
            </a:r>
            <a:r>
              <a:rPr lang="sk-SK" sz="2000" dirty="0">
                <a:latin typeface="Source Sans Pro" panose="020B0503030403020204" pitchFamily="34" charset="77"/>
              </a:rPr>
              <a:t>. produktov, </a:t>
            </a:r>
            <a:r>
              <a:rPr lang="sk-SK" sz="2000" dirty="0" err="1">
                <a:latin typeface="Source Sans Pro" panose="020B0503030403020204" pitchFamily="34" charset="77"/>
              </a:rPr>
              <a:t>agropotravinárstvo</a:t>
            </a:r>
            <a:r>
              <a:rPr lang="sk-SK" sz="2000" dirty="0">
                <a:latin typeface="Source Sans Pro" panose="020B0503030403020204" pitchFamily="34" charset="77"/>
              </a:rPr>
              <a:t>, biotechnológie, genetické technológie, </a:t>
            </a:r>
            <a:r>
              <a:rPr lang="sk-SK" sz="2000" dirty="0" err="1">
                <a:latin typeface="Source Sans Pro" panose="020B0503030403020204" pitchFamily="34" charset="77"/>
              </a:rPr>
              <a:t>agroekológia</a:t>
            </a:r>
            <a:r>
              <a:rPr lang="sk-SK" sz="2000" dirty="0">
                <a:latin typeface="Source Sans Pro" panose="020B0503030403020204" pitchFamily="34" charset="77"/>
              </a:rPr>
              <a:t>, </a:t>
            </a:r>
            <a:r>
              <a:rPr lang="sk-SK" sz="2000" dirty="0" err="1">
                <a:latin typeface="Source Sans Pro" panose="020B0503030403020204" pitchFamily="34" charset="77"/>
              </a:rPr>
              <a:t>bioenergetika</a:t>
            </a:r>
            <a:r>
              <a:rPr lang="sk-SK" sz="2000" dirty="0">
                <a:latin typeface="Source Sans Pro" panose="020B0503030403020204" pitchFamily="34" charset="77"/>
              </a:rPr>
              <a:t> a </a:t>
            </a:r>
            <a:r>
              <a:rPr lang="sk-SK" sz="2000" dirty="0" err="1">
                <a:latin typeface="Source Sans Pro" panose="020B0503030403020204" pitchFamily="34" charset="77"/>
              </a:rPr>
              <a:t>biohospodárstvo</a:t>
            </a:r>
            <a:r>
              <a:rPr lang="sk-SK" sz="2000" dirty="0">
                <a:latin typeface="Source Sans Pro" panose="020B0503030403020204" pitchFamily="34" charset="77"/>
              </a:rPr>
              <a:t>.</a:t>
            </a:r>
          </a:p>
          <a:p>
            <a:endParaRPr lang="sk-SK" b="1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86894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3">
            <a:extLst>
              <a:ext uri="{FF2B5EF4-FFF2-40B4-BE49-F238E27FC236}">
                <a16:creationId xmlns:a16="http://schemas.microsoft.com/office/drawing/2014/main" id="{1A2D0A13-92E2-DD4E-A172-E4583E672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2082" y="5303619"/>
            <a:ext cx="1371719" cy="1524132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AA5556B-A213-2D48-BCC9-7688007551C6}"/>
              </a:ext>
            </a:extLst>
          </p:cNvPr>
          <p:cNvSpPr txBox="1">
            <a:spLocks/>
          </p:cNvSpPr>
          <p:nvPr/>
        </p:nvSpPr>
        <p:spPr>
          <a:xfrm>
            <a:off x="838200" y="303653"/>
            <a:ext cx="10515599" cy="538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28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Kreatívne centrum SPU v Nitre</a:t>
            </a:r>
          </a:p>
          <a:p>
            <a:pPr algn="l"/>
            <a:r>
              <a:rPr lang="en-US" dirty="0" err="1">
                <a:latin typeface="Source Sans Pro" panose="020B0503030403020204" pitchFamily="34" charset="77"/>
              </a:rPr>
              <a:t>inovatívne</a:t>
            </a:r>
            <a:r>
              <a:rPr lang="en-US" dirty="0">
                <a:latin typeface="Source Sans Pro" panose="020B0503030403020204" pitchFamily="34" charset="77"/>
              </a:rPr>
              <a:t> </a:t>
            </a:r>
            <a:r>
              <a:rPr lang="en-US" dirty="0" err="1">
                <a:latin typeface="Source Sans Pro" panose="020B0503030403020204" pitchFamily="34" charset="77"/>
              </a:rPr>
              <a:t>riešenia</a:t>
            </a:r>
            <a:r>
              <a:rPr lang="en-US" dirty="0">
                <a:latin typeface="Source Sans Pro" panose="020B0503030403020204" pitchFamily="34" charset="77"/>
              </a:rPr>
              <a:t> pre </a:t>
            </a:r>
            <a:r>
              <a:rPr lang="en-US" dirty="0" err="1">
                <a:latin typeface="Source Sans Pro" panose="020B0503030403020204" pitchFamily="34" charset="77"/>
              </a:rPr>
              <a:t>ekologické</a:t>
            </a:r>
            <a:r>
              <a:rPr lang="en-US" dirty="0">
                <a:latin typeface="Source Sans Pro" panose="020B0503030403020204" pitchFamily="34" charset="77"/>
              </a:rPr>
              <a:t> a </a:t>
            </a:r>
            <a:r>
              <a:rPr lang="en-US" dirty="0" err="1">
                <a:latin typeface="Source Sans Pro" panose="020B0503030403020204" pitchFamily="34" charset="77"/>
              </a:rPr>
              <a:t>udržateľné</a:t>
            </a:r>
            <a:r>
              <a:rPr lang="en-US" dirty="0">
                <a:latin typeface="Source Sans Pro" panose="020B0503030403020204" pitchFamily="34" charset="77"/>
              </a:rPr>
              <a:t> </a:t>
            </a:r>
            <a:r>
              <a:rPr lang="en-US" dirty="0" err="1">
                <a:latin typeface="Source Sans Pro" panose="020B0503030403020204" pitchFamily="34" charset="77"/>
              </a:rPr>
              <a:t>podnikanie</a:t>
            </a:r>
            <a:r>
              <a:rPr lang="sk-SK" dirty="0">
                <a:latin typeface="Source Sans Pro" panose="020B0503030403020204" pitchFamily="34" charset="77"/>
              </a:rPr>
              <a:t> </a:t>
            </a:r>
            <a:r>
              <a:rPr lang="en-US" dirty="0">
                <a:latin typeface="Source Sans Pro" panose="020B0503030403020204" pitchFamily="34" charset="77"/>
              </a:rPr>
              <a:t>v </a:t>
            </a:r>
            <a:r>
              <a:rPr lang="en-US" dirty="0" err="1">
                <a:latin typeface="Source Sans Pro" panose="020B0503030403020204" pitchFamily="34" charset="77"/>
              </a:rPr>
              <a:t>oblasti</a:t>
            </a:r>
            <a:r>
              <a:rPr lang="en-US" dirty="0">
                <a:latin typeface="Source Sans Pro" panose="020B0503030403020204" pitchFamily="34" charset="77"/>
              </a:rPr>
              <a:t> „</a:t>
            </a:r>
            <a:r>
              <a:rPr lang="en-US" dirty="0" err="1">
                <a:latin typeface="Source Sans Pro" panose="020B0503030403020204" pitchFamily="34" charset="77"/>
              </a:rPr>
              <a:t>zeleného</a:t>
            </a:r>
            <a:r>
              <a:rPr lang="en-US" dirty="0">
                <a:latin typeface="Source Sans Pro" panose="020B0503030403020204" pitchFamily="34" charset="77"/>
              </a:rPr>
              <a:t>“ </a:t>
            </a:r>
            <a:r>
              <a:rPr lang="en-US" dirty="0" err="1">
                <a:latin typeface="Source Sans Pro" panose="020B0503030403020204" pitchFamily="34" charset="77"/>
              </a:rPr>
              <a:t>dizajnu</a:t>
            </a:r>
            <a:r>
              <a:rPr lang="en-US" dirty="0">
                <a:latin typeface="Source Sans Pro" panose="020B0503030403020204" pitchFamily="34" charset="77"/>
              </a:rPr>
              <a:t>, </a:t>
            </a:r>
            <a:r>
              <a:rPr lang="en-US" dirty="0" err="1">
                <a:latin typeface="Source Sans Pro" panose="020B0503030403020204" pitchFamily="34" charset="77"/>
              </a:rPr>
              <a:t>architektúry</a:t>
            </a:r>
            <a:r>
              <a:rPr lang="en-US" dirty="0">
                <a:latin typeface="Source Sans Pro" panose="020B0503030403020204" pitchFamily="34" charset="77"/>
              </a:rPr>
              <a:t> a </a:t>
            </a:r>
            <a:r>
              <a:rPr lang="en-US" dirty="0" err="1">
                <a:latin typeface="Source Sans Pro" panose="020B0503030403020204" pitchFamily="34" charset="77"/>
              </a:rPr>
              <a:t>reklamy</a:t>
            </a:r>
            <a:endParaRPr lang="sk-SK" dirty="0">
              <a:latin typeface="Source Sans Pro" panose="020B0503030403020204" pitchFamily="34" charset="77"/>
            </a:endParaRPr>
          </a:p>
          <a:p>
            <a:pPr algn="l"/>
            <a:r>
              <a:rPr lang="sk-SK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77"/>
              </a:rPr>
              <a:t>Inovačná platforma pre </a:t>
            </a:r>
            <a:r>
              <a:rPr lang="sk-SK" b="1" dirty="0" err="1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77"/>
              </a:rPr>
              <a:t>biohospodárstvo</a:t>
            </a:r>
            <a:r>
              <a:rPr lang="sk-SK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77"/>
              </a:rPr>
              <a:t> </a:t>
            </a:r>
            <a:r>
              <a:rPr lang="sk-SK" dirty="0">
                <a:latin typeface="Source Sans Pro" panose="020B0503030403020204" pitchFamily="34" charset="77"/>
              </a:rPr>
              <a:t>– strategické partnerstvá:</a:t>
            </a:r>
          </a:p>
          <a:p>
            <a:pPr algn="l"/>
            <a:r>
              <a:rPr lang="sk-SK" b="1" dirty="0">
                <a:latin typeface="Source Sans Pro" panose="020B0503030403020204" pitchFamily="34" charset="77"/>
              </a:rPr>
              <a:t>BIOEAST </a:t>
            </a:r>
            <a:r>
              <a:rPr lang="sk-SK" sz="1000" dirty="0">
                <a:latin typeface="Source Sans Pro" panose="020B0503030403020204" pitchFamily="34" charset="77"/>
              </a:rPr>
              <a:t>(</a:t>
            </a:r>
            <a:r>
              <a:rPr lang="en-US" sz="1000" dirty="0">
                <a:latin typeface="Source Sans Pro" panose="020B0503030403020204" pitchFamily="34" charset="77"/>
                <a:hlinkClick r:id="rId4"/>
              </a:rPr>
              <a:t>https://bioeast.eu/creative-centre-of-sua-in-nitra/</a:t>
            </a:r>
            <a:r>
              <a:rPr lang="sk-SK" sz="1000" dirty="0">
                <a:latin typeface="Source Sans Pro" panose="020B0503030403020204" pitchFamily="34" charset="77"/>
              </a:rPr>
              <a:t>) </a:t>
            </a:r>
          </a:p>
          <a:p>
            <a:pPr algn="l"/>
            <a:r>
              <a:rPr lang="sk-SK" b="1" dirty="0">
                <a:latin typeface="Source Sans Pro" panose="020B0503030403020204" pitchFamily="34" charset="77"/>
              </a:rPr>
              <a:t>BIOEAST UNINET </a:t>
            </a:r>
            <a:r>
              <a:rPr lang="sk-SK" sz="1000" dirty="0">
                <a:latin typeface="Source Sans Pro" panose="020B0503030403020204" pitchFamily="34" charset="77"/>
              </a:rPr>
              <a:t>(</a:t>
            </a:r>
            <a:r>
              <a:rPr lang="sk-SK" sz="1000" dirty="0">
                <a:latin typeface="Source Sans Pro" panose="020B0503030403020204" pitchFamily="34" charset="77"/>
                <a:hlinkClick r:id="rId5"/>
              </a:rPr>
              <a:t>https://bio-hub.cz/en/bioeast-twg/twg-bioeconomy-edu/bioeast-uninet-en</a:t>
            </a:r>
            <a:r>
              <a:rPr lang="sk-SK" sz="1000" dirty="0">
                <a:latin typeface="Source Sans Pro" panose="020B0503030403020204" pitchFamily="34" charset="77"/>
              </a:rPr>
              <a:t>)</a:t>
            </a:r>
            <a:r>
              <a:rPr lang="sk-SK" dirty="0">
                <a:latin typeface="Source Sans Pro" panose="020B0503030403020204" pitchFamily="34" charset="77"/>
              </a:rPr>
              <a:t> </a:t>
            </a:r>
          </a:p>
          <a:p>
            <a:pPr algn="l"/>
            <a:r>
              <a:rPr lang="sk-SK" b="1" dirty="0" err="1">
                <a:latin typeface="Source Sans Pro" panose="020B0503030403020204" pitchFamily="34" charset="77"/>
              </a:rPr>
              <a:t>European</a:t>
            </a:r>
            <a:r>
              <a:rPr lang="sk-SK" b="1" dirty="0">
                <a:latin typeface="Source Sans Pro" panose="020B0503030403020204" pitchFamily="34" charset="77"/>
              </a:rPr>
              <a:t> </a:t>
            </a:r>
            <a:r>
              <a:rPr lang="sk-SK" b="1" dirty="0" err="1">
                <a:latin typeface="Source Sans Pro" panose="020B0503030403020204" pitchFamily="34" charset="77"/>
              </a:rPr>
              <a:t>Startup</a:t>
            </a:r>
            <a:r>
              <a:rPr lang="sk-SK" b="1" dirty="0">
                <a:latin typeface="Source Sans Pro" panose="020B0503030403020204" pitchFamily="34" charset="77"/>
              </a:rPr>
              <a:t> </a:t>
            </a:r>
            <a:r>
              <a:rPr lang="sk-SK" b="1" dirty="0" err="1">
                <a:latin typeface="Source Sans Pro" panose="020B0503030403020204" pitchFamily="34" charset="77"/>
              </a:rPr>
              <a:t>Village</a:t>
            </a:r>
            <a:r>
              <a:rPr lang="sk-SK" b="1" dirty="0">
                <a:latin typeface="Source Sans Pro" panose="020B0503030403020204" pitchFamily="34" charset="77"/>
              </a:rPr>
              <a:t> </a:t>
            </a:r>
            <a:r>
              <a:rPr lang="sk-SK" b="1" dirty="0" err="1">
                <a:latin typeface="Source Sans Pro" panose="020B0503030403020204" pitchFamily="34" charset="77"/>
              </a:rPr>
              <a:t>Forum</a:t>
            </a:r>
            <a:r>
              <a:rPr lang="sk-SK" b="1" dirty="0">
                <a:latin typeface="Source Sans Pro" panose="020B0503030403020204" pitchFamily="34" charset="77"/>
              </a:rPr>
              <a:t> </a:t>
            </a:r>
            <a:r>
              <a:rPr lang="sk-SK" sz="1000" dirty="0">
                <a:latin typeface="Source Sans Pro" panose="020B0503030403020204" pitchFamily="34" charset="77"/>
              </a:rPr>
              <a:t>(</a:t>
            </a:r>
            <a:r>
              <a:rPr lang="sk-SK" sz="1000" dirty="0">
                <a:latin typeface="Source Sans Pro" panose="020B0503030403020204" pitchFamily="34" charset="77"/>
                <a:hlinkClick r:id="rId6"/>
              </a:rPr>
              <a:t>https://startup-forum.rural-vision.europa.eu/?lng=en</a:t>
            </a:r>
            <a:r>
              <a:rPr lang="sk-SK" sz="1000" dirty="0">
                <a:latin typeface="Source Sans Pro" panose="020B0503030403020204" pitchFamily="34" charset="77"/>
              </a:rPr>
              <a:t>)     </a:t>
            </a:r>
          </a:p>
          <a:p>
            <a:pPr algn="l"/>
            <a:endParaRPr lang="sk-SK" sz="1000" b="1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77"/>
            </a:endParaRPr>
          </a:p>
        </p:txBody>
      </p:sp>
      <p:pic>
        <p:nvPicPr>
          <p:cNvPr id="4" name="Obrázok 7">
            <a:extLst>
              <a:ext uri="{FF2B5EF4-FFF2-40B4-BE49-F238E27FC236}">
                <a16:creationId xmlns:a16="http://schemas.microsoft.com/office/drawing/2014/main" id="{3563806B-9E2B-7847-8964-6D36F2342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5241" y="5419756"/>
            <a:ext cx="2115495" cy="890093"/>
          </a:xfrm>
          <a:prstGeom prst="rect">
            <a:avLst/>
          </a:prstGeom>
        </p:spPr>
      </p:pic>
      <p:pic>
        <p:nvPicPr>
          <p:cNvPr id="5" name="Obrázok 8">
            <a:extLst>
              <a:ext uri="{FF2B5EF4-FFF2-40B4-BE49-F238E27FC236}">
                <a16:creationId xmlns:a16="http://schemas.microsoft.com/office/drawing/2014/main" id="{E3EA7203-E83C-7E40-8DF8-C687BB497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7175" y="3693948"/>
            <a:ext cx="2615901" cy="2615901"/>
          </a:xfrm>
          <a:prstGeom prst="rect">
            <a:avLst/>
          </a:prstGeom>
        </p:spPr>
      </p:pic>
      <p:pic>
        <p:nvPicPr>
          <p:cNvPr id="6" name="Obrázok 9">
            <a:extLst>
              <a:ext uri="{FF2B5EF4-FFF2-40B4-BE49-F238E27FC236}">
                <a16:creationId xmlns:a16="http://schemas.microsoft.com/office/drawing/2014/main" id="{7B61C3E7-3EE7-AA40-B0F5-C278771054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6005" y="3693948"/>
            <a:ext cx="2615901" cy="2615901"/>
          </a:xfrm>
          <a:prstGeom prst="rect">
            <a:avLst/>
          </a:prstGeom>
        </p:spPr>
      </p:pic>
      <p:pic>
        <p:nvPicPr>
          <p:cNvPr id="7" name="Obrázok 10">
            <a:extLst>
              <a:ext uri="{FF2B5EF4-FFF2-40B4-BE49-F238E27FC236}">
                <a16:creationId xmlns:a16="http://schemas.microsoft.com/office/drawing/2014/main" id="{FD343546-1703-FE4B-B853-D5D659EDAD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8345" y="2501977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84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jekt pre obsah 3">
            <a:extLst>
              <a:ext uri="{FF2B5EF4-FFF2-40B4-BE49-F238E27FC236}">
                <a16:creationId xmlns:a16="http://schemas.microsoft.com/office/drawing/2014/main" id="{009B6671-5437-5E43-909B-CA7F8DE6B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891" y="5206245"/>
            <a:ext cx="1377815" cy="1524132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1371E98-6AAF-DF45-B486-463C16FC3C98}"/>
              </a:ext>
            </a:extLst>
          </p:cNvPr>
          <p:cNvSpPr txBox="1">
            <a:spLocks/>
          </p:cNvSpPr>
          <p:nvPr/>
        </p:nvSpPr>
        <p:spPr>
          <a:xfrm>
            <a:off x="838200" y="303653"/>
            <a:ext cx="10515599" cy="5389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Inovačný ekosystém SPU v Nitre: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udržateľnosť, klimatická zmena, </a:t>
            </a:r>
            <a:r>
              <a:rPr lang="sk-SK" b="1" dirty="0" err="1">
                <a:solidFill>
                  <a:srgbClr val="0070C0"/>
                </a:solidFill>
                <a:latin typeface="Source Sans Pro" panose="020B0503030403020204" pitchFamily="34" charset="77"/>
              </a:rPr>
              <a:t>biohospodárstvo</a:t>
            </a:r>
            <a:r>
              <a:rPr lang="sk-SK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, udržateľné </a:t>
            </a:r>
            <a:r>
              <a:rPr lang="sk-SK" b="1" dirty="0" err="1">
                <a:solidFill>
                  <a:srgbClr val="0070C0"/>
                </a:solidFill>
                <a:latin typeface="Source Sans Pro" panose="020B0503030403020204" pitchFamily="34" charset="77"/>
              </a:rPr>
              <a:t>agropotravinové</a:t>
            </a:r>
            <a:r>
              <a:rPr lang="sk-SK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 systémy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77"/>
              </a:rPr>
              <a:t>Vlajkové projekty medzinárodné</a:t>
            </a:r>
          </a:p>
          <a:p>
            <a:r>
              <a:rPr lang="en-US" sz="2000" b="1" dirty="0">
                <a:latin typeface="Source Sans Pro" panose="020B0503030403020204" pitchFamily="34" charset="77"/>
              </a:rPr>
              <a:t>POWER4BIO: </a:t>
            </a:r>
            <a:r>
              <a:rPr lang="en-US" sz="2000" dirty="0" err="1">
                <a:latin typeface="Source Sans Pro" panose="020B0503030403020204" pitchFamily="34" charset="77"/>
              </a:rPr>
              <a:t>emPOWERing</a:t>
            </a:r>
            <a:r>
              <a:rPr lang="en-US" sz="2000" dirty="0">
                <a:latin typeface="Source Sans Pro" panose="020B0503030403020204" pitchFamily="34" charset="77"/>
              </a:rPr>
              <a:t> regional stakeholders for </a:t>
            </a:r>
            <a:r>
              <a:rPr lang="en-US" sz="2000" dirty="0" err="1">
                <a:latin typeface="Source Sans Pro" panose="020B0503030403020204" pitchFamily="34" charset="77"/>
              </a:rPr>
              <a:t>realising</a:t>
            </a:r>
            <a:r>
              <a:rPr lang="en-US" sz="2000" dirty="0">
                <a:latin typeface="Source Sans Pro" panose="020B0503030403020204" pitchFamily="34" charset="77"/>
              </a:rPr>
              <a:t> the full potential of </a:t>
            </a:r>
            <a:r>
              <a:rPr lang="en-US" sz="2000" dirty="0" err="1">
                <a:latin typeface="Source Sans Pro" panose="020B0503030403020204" pitchFamily="34" charset="77"/>
              </a:rPr>
              <a:t>european</a:t>
            </a:r>
            <a:r>
              <a:rPr lang="en-US" sz="2000" dirty="0">
                <a:latin typeface="Source Sans Pro" panose="020B0503030403020204" pitchFamily="34" charset="77"/>
              </a:rPr>
              <a:t> </a:t>
            </a:r>
            <a:r>
              <a:rPr lang="en-US" sz="2000" dirty="0" err="1">
                <a:latin typeface="Source Sans Pro" panose="020B0503030403020204" pitchFamily="34" charset="77"/>
              </a:rPr>
              <a:t>BIOeconomy</a:t>
            </a:r>
            <a:r>
              <a:rPr lang="sk-SK" sz="2000" dirty="0">
                <a:latin typeface="Source Sans Pro" panose="020B0503030403020204" pitchFamily="34" charset="77"/>
              </a:rPr>
              <a:t> </a:t>
            </a:r>
            <a:r>
              <a:rPr lang="sk-SK" sz="1400" dirty="0">
                <a:latin typeface="Source Sans Pro" panose="020B0503030403020204" pitchFamily="34" charset="77"/>
              </a:rPr>
              <a:t>(H2020; </a:t>
            </a:r>
            <a:r>
              <a:rPr lang="sk-SK" sz="1400" dirty="0">
                <a:latin typeface="Source Sans Pro" panose="020B0503030403020204" pitchFamily="34" charset="77"/>
                <a:hlinkClick r:id="rId4"/>
              </a:rPr>
              <a:t>https://power4bio.eu/</a:t>
            </a:r>
            <a:r>
              <a:rPr lang="sk-SK" sz="1400" dirty="0">
                <a:latin typeface="Source Sans Pro" panose="020B0503030403020204" pitchFamily="34" charset="77"/>
              </a:rPr>
              <a:t>)  </a:t>
            </a:r>
            <a:r>
              <a:rPr lang="sk-SK" sz="1400" b="1" i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Nitra – </a:t>
            </a:r>
            <a:r>
              <a:rPr lang="sk-SK" sz="1400" b="1" i="1" dirty="0" err="1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Region</a:t>
            </a:r>
            <a:r>
              <a:rPr lang="sk-SK" sz="1400" b="1" i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 </a:t>
            </a:r>
            <a:r>
              <a:rPr lang="sk-SK" sz="1400" b="1" i="1" dirty="0" err="1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with</a:t>
            </a:r>
            <a:r>
              <a:rPr lang="sk-SK" sz="1400" b="1" i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 </a:t>
            </a:r>
            <a:r>
              <a:rPr lang="sk-SK" sz="1400" b="1" i="1" dirty="0" err="1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Bioeconomy</a:t>
            </a:r>
            <a:r>
              <a:rPr lang="sk-SK" sz="1400" b="1" i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 </a:t>
            </a:r>
            <a:r>
              <a:rPr lang="sk-SK" sz="1400" b="1" i="1" dirty="0" err="1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Flavour</a:t>
            </a:r>
            <a:r>
              <a:rPr lang="sk-SK" sz="1400" b="1" i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/Nitra – región s príchuťou </a:t>
            </a:r>
            <a:r>
              <a:rPr lang="sk-SK" sz="1400" b="1" i="1" dirty="0" err="1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</a:rPr>
              <a:t>biohospodárstva</a:t>
            </a:r>
            <a:endParaRPr lang="sk-SK" sz="1400" b="1" i="1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77"/>
            </a:endParaRPr>
          </a:p>
          <a:p>
            <a:r>
              <a:rPr lang="sk-SK" sz="2000" b="1" dirty="0">
                <a:latin typeface="Source Sans Pro" panose="020B0503030403020204" pitchFamily="34" charset="77"/>
              </a:rPr>
              <a:t>EIT </a:t>
            </a:r>
            <a:r>
              <a:rPr lang="sk-SK" sz="2000" b="1" dirty="0" err="1">
                <a:latin typeface="Source Sans Pro" panose="020B0503030403020204" pitchFamily="34" charset="77"/>
              </a:rPr>
              <a:t>Food</a:t>
            </a:r>
            <a:r>
              <a:rPr lang="sk-SK" sz="2000" b="1" dirty="0">
                <a:latin typeface="Source Sans Pro" panose="020B0503030403020204" pitchFamily="34" charset="77"/>
              </a:rPr>
              <a:t> </a:t>
            </a:r>
            <a:r>
              <a:rPr lang="sk-SK" sz="1400" b="1" dirty="0">
                <a:latin typeface="Source Sans Pro" panose="020B0503030403020204" pitchFamily="34" charset="77"/>
              </a:rPr>
              <a:t>Hub (</a:t>
            </a:r>
            <a:r>
              <a:rPr lang="en-US" sz="1400" dirty="0">
                <a:solidFill>
                  <a:srgbClr val="202124"/>
                </a:solidFill>
                <a:latin typeface="Source Sans Pro" panose="020B0503030403020204" pitchFamily="34" charset="77"/>
              </a:rPr>
              <a:t>European Institute of Innovation and Technology</a:t>
            </a:r>
            <a:r>
              <a:rPr lang="sk-SK" sz="1400" dirty="0">
                <a:solidFill>
                  <a:srgbClr val="202124"/>
                </a:solidFill>
                <a:latin typeface="Source Sans Pro" panose="020B0503030403020204" pitchFamily="34" charset="77"/>
              </a:rPr>
              <a:t>; </a:t>
            </a:r>
            <a:r>
              <a:rPr lang="sk-SK" sz="1400" dirty="0">
                <a:solidFill>
                  <a:srgbClr val="202124"/>
                </a:solidFill>
                <a:latin typeface="Source Sans Pro" panose="020B0503030403020204" pitchFamily="34" charset="77"/>
                <a:hlinkClick r:id="rId5"/>
              </a:rPr>
              <a:t>https://eit.uniag.sk/</a:t>
            </a:r>
            <a:r>
              <a:rPr lang="sk-SK" sz="1400" dirty="0">
                <a:solidFill>
                  <a:srgbClr val="202124"/>
                </a:solidFill>
                <a:latin typeface="Source Sans Pro" panose="020B0503030403020204" pitchFamily="34" charset="77"/>
              </a:rPr>
              <a:t>) </a:t>
            </a:r>
            <a:endParaRPr lang="sk-SK" sz="1400" b="1" dirty="0">
              <a:latin typeface="Source Sans Pro" panose="020B0503030403020204" pitchFamily="34" charset="77"/>
            </a:endParaRPr>
          </a:p>
          <a:p>
            <a:r>
              <a:rPr lang="en-US" sz="2000" b="1" dirty="0">
                <a:latin typeface="Source Sans Pro" panose="020B0503030403020204" pitchFamily="34" charset="77"/>
              </a:rPr>
              <a:t>Climate Farm Demo: </a:t>
            </a:r>
            <a:r>
              <a:rPr lang="en-US" sz="2000" dirty="0">
                <a:latin typeface="Source Sans Pro" panose="020B0503030403020204" pitchFamily="34" charset="77"/>
              </a:rPr>
              <a:t>A European-wide Network of Pilot Farmers Implementing and Demonstrating Climate Smart Solutions for a Carbon Neutral Europe</a:t>
            </a:r>
            <a:r>
              <a:rPr lang="sk-SK" sz="2000" dirty="0">
                <a:latin typeface="Source Sans Pro" panose="020B0503030403020204" pitchFamily="34" charset="77"/>
              </a:rPr>
              <a:t> </a:t>
            </a:r>
            <a:r>
              <a:rPr lang="sk-SK" sz="1400" dirty="0">
                <a:latin typeface="Source Sans Pro" panose="020B0503030403020204" pitchFamily="34" charset="77"/>
              </a:rPr>
              <a:t>(</a:t>
            </a:r>
            <a:r>
              <a:rPr lang="sk-SK" sz="1400" dirty="0" err="1">
                <a:latin typeface="Source Sans Pro" panose="020B0503030403020204" pitchFamily="34" charset="77"/>
              </a:rPr>
              <a:t>Horizon</a:t>
            </a:r>
            <a:r>
              <a:rPr lang="sk-SK" sz="1400" dirty="0">
                <a:latin typeface="Source Sans Pro" panose="020B0503030403020204" pitchFamily="34" charset="77"/>
              </a:rPr>
              <a:t> </a:t>
            </a:r>
            <a:r>
              <a:rPr lang="sk-SK" sz="1400" dirty="0" err="1">
                <a:latin typeface="Source Sans Pro" panose="020B0503030403020204" pitchFamily="34" charset="77"/>
              </a:rPr>
              <a:t>Europe</a:t>
            </a:r>
            <a:r>
              <a:rPr lang="sk-SK" sz="1400" dirty="0">
                <a:latin typeface="Source Sans Pro" panose="020B0503030403020204" pitchFamily="34" charset="77"/>
              </a:rPr>
              <a:t>; </a:t>
            </a:r>
            <a:r>
              <a:rPr lang="sk-SK" sz="1400" dirty="0">
                <a:latin typeface="Source Sans Pro" panose="020B0503030403020204" pitchFamily="34" charset="77"/>
                <a:hlinkClick r:id="rId6"/>
              </a:rPr>
              <a:t>https://climatefarmdemo.eu/</a:t>
            </a:r>
            <a:r>
              <a:rPr lang="sk-SK" sz="1400" dirty="0">
                <a:latin typeface="Source Sans Pro" panose="020B0503030403020204" pitchFamily="34" charset="77"/>
              </a:rPr>
              <a:t>)  </a:t>
            </a:r>
          </a:p>
          <a:p>
            <a:r>
              <a:rPr lang="en-US" sz="2000" b="1" dirty="0">
                <a:latin typeface="Source Sans Pro" panose="020B0503030403020204" pitchFamily="34" charset="77"/>
              </a:rPr>
              <a:t>INVEST</a:t>
            </a:r>
            <a:r>
              <a:rPr lang="sk-SK" sz="2000" b="1" dirty="0">
                <a:latin typeface="Source Sans Pro" panose="020B0503030403020204" pitchFamily="34" charset="77"/>
              </a:rPr>
              <a:t>:</a:t>
            </a:r>
            <a:r>
              <a:rPr lang="en-US" sz="2000" b="1" dirty="0">
                <a:latin typeface="Source Sans Pro" panose="020B0503030403020204" pitchFamily="34" charset="77"/>
              </a:rPr>
              <a:t> </a:t>
            </a:r>
            <a:r>
              <a:rPr lang="en-US" sz="2000" dirty="0" err="1">
                <a:latin typeface="Source Sans Pro" panose="020B0503030403020204" pitchFamily="34" charset="77"/>
              </a:rPr>
              <a:t>INnoVations</a:t>
            </a:r>
            <a:r>
              <a:rPr lang="en-US" sz="2000" dirty="0">
                <a:latin typeface="Source Sans Pro" panose="020B0503030403020204" pitchFamily="34" charset="77"/>
              </a:rPr>
              <a:t> of </a:t>
            </a:r>
            <a:r>
              <a:rPr lang="en-US" sz="2000" dirty="0" err="1">
                <a:latin typeface="Source Sans Pro" panose="020B0503030403020204" pitchFamily="34" charset="77"/>
              </a:rPr>
              <a:t>REgional</a:t>
            </a:r>
            <a:r>
              <a:rPr lang="en-US" sz="2000" dirty="0">
                <a:latin typeface="Source Sans Pro" panose="020B0503030403020204" pitchFamily="34" charset="77"/>
              </a:rPr>
              <a:t> Sustainability </a:t>
            </a:r>
            <a:r>
              <a:rPr lang="sk-SK" sz="1400" dirty="0">
                <a:latin typeface="Source Sans Pro" panose="020B0503030403020204" pitchFamily="34" charset="77"/>
              </a:rPr>
              <a:t>(</a:t>
            </a:r>
            <a:r>
              <a:rPr lang="sk-SK" sz="1400" dirty="0" err="1">
                <a:latin typeface="Source Sans Pro" panose="020B0503030403020204" pitchFamily="34" charset="77"/>
              </a:rPr>
              <a:t>European</a:t>
            </a:r>
            <a:r>
              <a:rPr lang="sk-SK" sz="1400" dirty="0">
                <a:latin typeface="Source Sans Pro" panose="020B0503030403020204" pitchFamily="34" charset="77"/>
              </a:rPr>
              <a:t> </a:t>
            </a:r>
            <a:r>
              <a:rPr lang="sk-SK" sz="1400" dirty="0" err="1">
                <a:latin typeface="Source Sans Pro" panose="020B0503030403020204" pitchFamily="34" charset="77"/>
              </a:rPr>
              <a:t>University</a:t>
            </a:r>
            <a:r>
              <a:rPr lang="sk-SK" sz="1400" dirty="0">
                <a:latin typeface="Source Sans Pro" panose="020B0503030403020204" pitchFamily="34" charset="77"/>
              </a:rPr>
              <a:t> Alliance;  </a:t>
            </a:r>
            <a:r>
              <a:rPr lang="en-US" sz="1400" dirty="0">
                <a:latin typeface="Source Sans Pro" panose="020B0503030403020204" pitchFamily="34" charset="77"/>
                <a:hlinkClick r:id="rId7"/>
              </a:rPr>
              <a:t>https://www.invest-alliance.eu/</a:t>
            </a:r>
            <a:r>
              <a:rPr lang="sk-SK" sz="1400" dirty="0">
                <a:latin typeface="Source Sans Pro" panose="020B0503030403020204" pitchFamily="34" charset="77"/>
              </a:rPr>
              <a:t>) </a:t>
            </a:r>
            <a:r>
              <a:rPr lang="en-US" sz="1400" dirty="0">
                <a:latin typeface="Source Sans Pro" panose="020B0503030403020204" pitchFamily="34" charset="77"/>
              </a:rPr>
              <a:t> </a:t>
            </a:r>
            <a:endParaRPr lang="sk-SK" sz="1400" dirty="0">
              <a:latin typeface="Source Sans Pro" panose="020B0503030403020204" pitchFamily="34" charset="77"/>
            </a:endParaRPr>
          </a:p>
          <a:p>
            <a:r>
              <a:rPr lang="en-US" sz="2000" b="1" dirty="0">
                <a:latin typeface="Source Sans Pro" panose="020B0503030403020204" pitchFamily="34" charset="77"/>
              </a:rPr>
              <a:t>EUROPE-LAND: </a:t>
            </a:r>
            <a:r>
              <a:rPr lang="en-US" sz="2000" dirty="0">
                <a:latin typeface="Source Sans Pro" panose="020B0503030403020204" pitchFamily="34" charset="77"/>
              </a:rPr>
              <a:t>Towards Sustainable Land-use Strategies in the Context of Climate Change and Biodiversity Challenges in Europe</a:t>
            </a:r>
            <a:r>
              <a:rPr lang="sk-SK" sz="2000" dirty="0">
                <a:latin typeface="Source Sans Pro" panose="020B0503030403020204" pitchFamily="34" charset="77"/>
              </a:rPr>
              <a:t> </a:t>
            </a:r>
            <a:r>
              <a:rPr lang="sk-SK" sz="1400" dirty="0">
                <a:latin typeface="Source Sans Pro" panose="020B0503030403020204" pitchFamily="34" charset="77"/>
              </a:rPr>
              <a:t>(</a:t>
            </a:r>
            <a:r>
              <a:rPr lang="sk-SK" sz="1400" dirty="0" err="1">
                <a:latin typeface="Source Sans Pro" panose="020B0503030403020204" pitchFamily="34" charset="77"/>
              </a:rPr>
              <a:t>Horizon</a:t>
            </a:r>
            <a:r>
              <a:rPr lang="sk-SK" sz="1400" dirty="0">
                <a:latin typeface="Source Sans Pro" panose="020B0503030403020204" pitchFamily="34" charset="77"/>
              </a:rPr>
              <a:t> </a:t>
            </a:r>
            <a:r>
              <a:rPr lang="sk-SK" sz="1400" dirty="0" err="1">
                <a:latin typeface="Source Sans Pro" panose="020B0503030403020204" pitchFamily="34" charset="77"/>
              </a:rPr>
              <a:t>Europe</a:t>
            </a:r>
            <a:r>
              <a:rPr lang="sk-SK" sz="1400" dirty="0">
                <a:latin typeface="Source Sans Pro" panose="020B0503030403020204" pitchFamily="34" charset="77"/>
              </a:rPr>
              <a:t>; </a:t>
            </a:r>
            <a:r>
              <a:rPr lang="sk-SK" sz="1400" dirty="0">
                <a:latin typeface="Source Sans Pro" panose="020B0503030403020204" pitchFamily="34" charset="77"/>
                <a:hlinkClick r:id="rId8"/>
              </a:rPr>
              <a:t>https://europe-land.eu/</a:t>
            </a:r>
            <a:r>
              <a:rPr lang="sk-SK" sz="1400" dirty="0">
                <a:latin typeface="Source Sans Pro" panose="020B0503030403020204" pitchFamily="34" charset="77"/>
              </a:rPr>
              <a:t>)  </a:t>
            </a:r>
          </a:p>
          <a:p>
            <a:r>
              <a:rPr lang="en-US" sz="2000" b="1" dirty="0">
                <a:latin typeface="Source Sans Pro" panose="020B0503030403020204" pitchFamily="34" charset="77"/>
              </a:rPr>
              <a:t>NENUPHAR: </a:t>
            </a:r>
            <a:r>
              <a:rPr lang="en-US" sz="2000" dirty="0">
                <a:latin typeface="Source Sans Pro" panose="020B0503030403020204" pitchFamily="34" charset="77"/>
              </a:rPr>
              <a:t>New Governance Models to Enhance Nutrient Pollution Handling and Nutrients</a:t>
            </a:r>
            <a:r>
              <a:rPr lang="sk-SK" sz="2000" dirty="0">
                <a:latin typeface="Source Sans Pro" panose="020B0503030403020204" pitchFamily="34" charset="77"/>
              </a:rPr>
              <a:t> </a:t>
            </a:r>
            <a:r>
              <a:rPr lang="sk-SK" sz="1400" dirty="0">
                <a:latin typeface="Source Sans Pro" panose="020B0503030403020204" pitchFamily="34" charset="77"/>
              </a:rPr>
              <a:t>(</a:t>
            </a:r>
            <a:r>
              <a:rPr lang="sk-SK" sz="1400" dirty="0" err="1">
                <a:latin typeface="Source Sans Pro" panose="020B0503030403020204" pitchFamily="34" charset="77"/>
              </a:rPr>
              <a:t>Horizon</a:t>
            </a:r>
            <a:r>
              <a:rPr lang="sk-SK" sz="1400" dirty="0">
                <a:latin typeface="Source Sans Pro" panose="020B0503030403020204" pitchFamily="34" charset="77"/>
              </a:rPr>
              <a:t> </a:t>
            </a:r>
            <a:r>
              <a:rPr lang="sk-SK" sz="1400" dirty="0" err="1">
                <a:latin typeface="Source Sans Pro" panose="020B0503030403020204" pitchFamily="34" charset="77"/>
              </a:rPr>
              <a:t>Europe</a:t>
            </a:r>
            <a:r>
              <a:rPr lang="sk-SK" sz="1400" dirty="0">
                <a:latin typeface="Source Sans Pro" panose="020B0503030403020204" pitchFamily="34" charset="77"/>
              </a:rPr>
              <a:t>; </a:t>
            </a:r>
            <a:r>
              <a:rPr lang="sk-SK" sz="1400" dirty="0">
                <a:latin typeface="Source Sans Pro" panose="020B0503030403020204" pitchFamily="34" charset="77"/>
                <a:hlinkClick r:id="rId9"/>
              </a:rPr>
              <a:t>https://cordis.europa.eu/project/id/101082169</a:t>
            </a:r>
            <a:r>
              <a:rPr lang="sk-SK" sz="1400" dirty="0">
                <a:latin typeface="Source Sans Pro" panose="020B0503030403020204" pitchFamily="34" charset="77"/>
              </a:rPr>
              <a:t>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k-SK" b="1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77"/>
            </a:endParaRPr>
          </a:p>
        </p:txBody>
      </p:sp>
      <p:pic>
        <p:nvPicPr>
          <p:cNvPr id="4" name="Obrázok 6">
            <a:extLst>
              <a:ext uri="{FF2B5EF4-FFF2-40B4-BE49-F238E27FC236}">
                <a16:creationId xmlns:a16="http://schemas.microsoft.com/office/drawing/2014/main" id="{CDA7B85C-0761-484B-AF67-2F3B385644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5693216"/>
            <a:ext cx="211549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01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2">
            <a:extLst>
              <a:ext uri="{FF2B5EF4-FFF2-40B4-BE49-F238E27FC236}">
                <a16:creationId xmlns:a16="http://schemas.microsoft.com/office/drawing/2014/main" id="{5D14A29A-1FFA-1147-850A-132126029E45}"/>
              </a:ext>
            </a:extLst>
          </p:cNvPr>
          <p:cNvSpPr txBox="1">
            <a:spLocks/>
          </p:cNvSpPr>
          <p:nvPr/>
        </p:nvSpPr>
        <p:spPr>
          <a:xfrm>
            <a:off x="4558252" y="360009"/>
            <a:ext cx="6691313" cy="61436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b="1" dirty="0">
                <a:solidFill>
                  <a:srgbClr val="0070C0"/>
                </a:solidFill>
              </a:rPr>
              <a:t>Strategické iniciatívy pre NSK a SK8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000" b="1" dirty="0">
                <a:solidFill>
                  <a:schemeClr val="accent6">
                    <a:lumMod val="75000"/>
                  </a:schemeClr>
                </a:solidFill>
              </a:rPr>
              <a:t>POO SR</a:t>
            </a:r>
          </a:p>
          <a:p>
            <a:r>
              <a:rPr lang="sk-SK" sz="2000" dirty="0"/>
              <a:t>Konzorcium </a:t>
            </a:r>
            <a:r>
              <a:rPr lang="sk-SK" sz="2000" b="1" i="1" dirty="0"/>
              <a:t>AGROFORESTRY</a:t>
            </a:r>
            <a:r>
              <a:rPr lang="sk-SK" sz="2000" dirty="0"/>
              <a:t> (SPU v Nitre + TU vo Zvolene)</a:t>
            </a:r>
          </a:p>
          <a:p>
            <a:r>
              <a:rPr lang="sk-SK" sz="2000" dirty="0"/>
              <a:t>Transformačno-inovačné konzorcium </a:t>
            </a:r>
            <a:r>
              <a:rPr lang="sk-SK" sz="2000" b="1" i="1" dirty="0"/>
              <a:t>Inovatívne riešenia </a:t>
            </a:r>
            <a:br>
              <a:rPr lang="sk-SK" sz="2000" b="1" i="1" dirty="0"/>
            </a:br>
            <a:r>
              <a:rPr lang="sk-SK" sz="2000" b="1" i="1" dirty="0"/>
              <a:t>pre agropotravinársky priemysel na posilnenie jeho transformácie smerom k udržateľnosti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000" b="1" dirty="0">
                <a:solidFill>
                  <a:schemeClr val="accent6">
                    <a:lumMod val="75000"/>
                  </a:schemeClr>
                </a:solidFill>
              </a:rPr>
              <a:t>IÚI/MIP/Opatrenie  1.1.1.</a:t>
            </a:r>
          </a:p>
          <a:p>
            <a:r>
              <a:rPr lang="sk-SK" sz="2000" dirty="0"/>
              <a:t>Regionálne inovačné centrum pre udržateľné a inteligentné </a:t>
            </a:r>
            <a:r>
              <a:rPr lang="sk-SK" sz="2000" dirty="0">
                <a:latin typeface="Source Sans Pro" panose="020B0503030403020204" pitchFamily="34" charset="77"/>
              </a:rPr>
              <a:t>poľnohospodárstvo</a:t>
            </a:r>
            <a:r>
              <a:rPr lang="sk-SK" sz="2000" dirty="0"/>
              <a:t> a potravinárstvo: </a:t>
            </a:r>
            <a:r>
              <a:rPr lang="sk-SK" sz="2000" b="1" i="1" dirty="0" err="1"/>
              <a:t>NitraBox</a:t>
            </a:r>
            <a:r>
              <a:rPr lang="sk-SK" sz="2000" dirty="0"/>
              <a:t> - komunitou podporované agropotravinárske krátke hodnotové reťazce; </a:t>
            </a:r>
            <a:r>
              <a:rPr lang="sk-SK" sz="2000" b="1" i="1" dirty="0"/>
              <a:t>Demonštračné miesta </a:t>
            </a:r>
            <a:r>
              <a:rPr lang="sk-SK" sz="2000" dirty="0"/>
              <a:t>pre inteligentné komunity a farmy; </a:t>
            </a:r>
            <a:r>
              <a:rPr lang="sk-SK" sz="2000" b="1" i="1" dirty="0" err="1"/>
              <a:t>SocioFarm</a:t>
            </a:r>
            <a:r>
              <a:rPr lang="sk-SK" sz="2000" dirty="0"/>
              <a:t> - živé laboratórium sociálneho </a:t>
            </a:r>
            <a:r>
              <a:rPr lang="sk-SK" sz="2000" dirty="0" err="1"/>
              <a:t>pľh</a:t>
            </a:r>
            <a:r>
              <a:rPr lang="sk-SK" sz="20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000" b="1" dirty="0">
                <a:solidFill>
                  <a:schemeClr val="accent6">
                    <a:lumMod val="75000"/>
                  </a:schemeClr>
                </a:solidFill>
              </a:rPr>
              <a:t>Katalóg kooperačných príležitostí pre prax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400" dirty="0"/>
              <a:t>(</a:t>
            </a:r>
            <a:r>
              <a:rPr lang="sk-SK" sz="1400" dirty="0">
                <a:hlinkClick r:id="rId3"/>
              </a:rPr>
              <a:t>https://kkpp.uniag.sk/</a:t>
            </a:r>
            <a:r>
              <a:rPr lang="sk-SK" sz="1400" dirty="0"/>
              <a:t>) 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322FED5-9D50-0342-ADBC-78DBA044F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993097" cy="5613539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8BEF93CE-455E-7543-B54A-D84CEB986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2451" y="5209467"/>
            <a:ext cx="1371719" cy="152413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C049C23-AE23-EA4B-A59C-F2C27ADE7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602" y="5613539"/>
            <a:ext cx="2115495" cy="89009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BEF202C-DFBF-D04B-913C-9F2A86288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7379" y="5280643"/>
            <a:ext cx="3050490" cy="155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69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632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3">
            <a:extLst>
              <a:ext uri="{FF2B5EF4-FFF2-40B4-BE49-F238E27FC236}">
                <a16:creationId xmlns:a16="http://schemas.microsoft.com/office/drawing/2014/main" id="{F39EB591-5C64-8F47-8B5C-81241F0CEB0E}"/>
              </a:ext>
            </a:extLst>
          </p:cNvPr>
          <p:cNvSpPr txBox="1">
            <a:spLocks/>
          </p:cNvSpPr>
          <p:nvPr/>
        </p:nvSpPr>
        <p:spPr>
          <a:xfrm>
            <a:off x="510564" y="379943"/>
            <a:ext cx="10515600" cy="8000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rgbClr val="0070C0"/>
                </a:solidFill>
                <a:latin typeface="Source Sans Pro Semibold" panose="020B0503030403020204" pitchFamily="34" charset="77"/>
              </a:rPr>
              <a:t>Východiskové</a:t>
            </a:r>
            <a:r>
              <a:rPr lang="sk-SK" sz="3600" b="1" dirty="0">
                <a:solidFill>
                  <a:srgbClr val="0070C0"/>
                </a:solidFill>
                <a:latin typeface="Source Sans Pro Semibold" panose="020B0503030403020204" pitchFamily="34" charset="77"/>
                <a:ea typeface="Batang" panose="02030600000101010101" pitchFamily="18" charset="-127"/>
              </a:rPr>
              <a:t> </a:t>
            </a:r>
            <a:r>
              <a:rPr lang="sk-SK" sz="3600" b="1" dirty="0">
                <a:solidFill>
                  <a:srgbClr val="0070C0"/>
                </a:solidFill>
                <a:latin typeface="Source Sans Pro Semibold" panose="020B0503030403020204" pitchFamily="34" charset="77"/>
              </a:rPr>
              <a:t>koncepcie</a:t>
            </a:r>
            <a:r>
              <a:rPr lang="sk-SK" sz="3600" b="1" dirty="0">
                <a:solidFill>
                  <a:srgbClr val="0070C0"/>
                </a:solidFill>
                <a:latin typeface="Source Sans Pro Semibold" panose="020B0503030403020204" pitchFamily="34" charset="77"/>
                <a:ea typeface="Batang" panose="02030600000101010101" pitchFamily="18" charset="-127"/>
              </a:rPr>
              <a:t> a </a:t>
            </a:r>
            <a:r>
              <a:rPr lang="sk-SK" sz="3600" b="1" dirty="0">
                <a:solidFill>
                  <a:srgbClr val="0070C0"/>
                </a:solidFill>
                <a:latin typeface="Source Sans Pro Semibold" panose="020B0503030403020204" pitchFamily="34" charset="77"/>
              </a:rPr>
              <a:t>stratégie</a:t>
            </a:r>
            <a:r>
              <a:rPr lang="sk-SK" sz="3600" b="1" dirty="0">
                <a:solidFill>
                  <a:srgbClr val="0070C0"/>
                </a:solidFill>
                <a:latin typeface="Source Sans Pro Semibold" panose="020B0503030403020204" pitchFamily="34" charset="77"/>
                <a:ea typeface="Batang" panose="02030600000101010101" pitchFamily="18" charset="-127"/>
              </a:rPr>
              <a:t> </a:t>
            </a:r>
            <a:r>
              <a:rPr lang="sk-SK" sz="3600" b="1" dirty="0">
                <a:solidFill>
                  <a:srgbClr val="0070C0"/>
                </a:solidFill>
                <a:latin typeface="Source Sans Pro Semibold" panose="020B0503030403020204" pitchFamily="34" charset="77"/>
              </a:rPr>
              <a:t>NSK</a:t>
            </a:r>
          </a:p>
        </p:txBody>
      </p:sp>
      <p:sp>
        <p:nvSpPr>
          <p:cNvPr id="6" name="Zástupný objekt pre obsah 1">
            <a:extLst>
              <a:ext uri="{FF2B5EF4-FFF2-40B4-BE49-F238E27FC236}">
                <a16:creationId xmlns:a16="http://schemas.microsoft.com/office/drawing/2014/main" id="{DC47DB64-1450-0644-A56E-92074CF9BD40}"/>
              </a:ext>
            </a:extLst>
          </p:cNvPr>
          <p:cNvSpPr txBox="1">
            <a:spLocks/>
          </p:cNvSpPr>
          <p:nvPr/>
        </p:nvSpPr>
        <p:spPr>
          <a:xfrm>
            <a:off x="510563" y="1349375"/>
            <a:ext cx="11291969" cy="5648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>
                <a:latin typeface="Source Sans Pro" panose="020B0503030403020204" pitchFamily="34" charset="77"/>
              </a:rPr>
              <a:t>Program hospodárskeho rozvoja a sociálneho rozvoja Nitrianskeho samosprávneho kraja do roku 2030  </a:t>
            </a:r>
            <a:br>
              <a:rPr lang="sk-SK" dirty="0">
                <a:latin typeface="Source Sans Pro" panose="020B0503030403020204" pitchFamily="34" charset="77"/>
              </a:rPr>
            </a:br>
            <a:r>
              <a:rPr lang="sk-SK" sz="18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ea typeface="Batang" panose="02030600000101010101" pitchFamily="18" charset="-127"/>
                <a:hlinkClick r:id="rId3"/>
              </a:rPr>
              <a:t>https://www.unsk.sk/zobraz/sekciu/program-hospodarskeho-rozvoja-a-socialneho-rozvoja-nsk-do-roku-2030</a:t>
            </a:r>
            <a:endParaRPr lang="sk-SK" sz="1800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endParaRPr lang="sk-SK" sz="1800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r>
              <a:rPr lang="sk-SK" dirty="0">
                <a:latin typeface="Source Sans Pro" panose="020B0503030403020204" pitchFamily="34" charset="77"/>
              </a:rPr>
              <a:t>Integrovaná územná stratégia Nitrianskeho samosprávneho kraja na roky 2021-2027  </a:t>
            </a:r>
            <a:br>
              <a:rPr lang="sk-SK" dirty="0">
                <a:latin typeface="Source Sans Pro" panose="020B0503030403020204" pitchFamily="34" charset="77"/>
              </a:rPr>
            </a:br>
            <a:r>
              <a:rPr lang="sk-SK" sz="18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ea typeface="Batang" panose="02030600000101010101" pitchFamily="18" charset="-127"/>
                <a:hlinkClick r:id="rId4"/>
              </a:rPr>
              <a:t>https://www.unsk.sk/zobraz/sekciu/integrovana-uzemna-strategia-nsk</a:t>
            </a:r>
            <a:endParaRPr lang="sk-SK" sz="1800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endParaRPr lang="sk-SK" sz="1800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r>
              <a:rPr lang="pl-PL" dirty="0">
                <a:latin typeface="Source Sans Pro" panose="020B0503030403020204" pitchFamily="34" charset="77"/>
              </a:rPr>
              <a:t>Smart </a:t>
            </a:r>
            <a:r>
              <a:rPr lang="pl-PL" dirty="0" err="1">
                <a:latin typeface="Source Sans Pro" panose="020B0503030403020204" pitchFamily="34" charset="77"/>
              </a:rPr>
              <a:t>koncepcia</a:t>
            </a:r>
            <a:r>
              <a:rPr lang="pl-PL" dirty="0">
                <a:latin typeface="Source Sans Pro" panose="020B0503030403020204" pitchFamily="34" charset="77"/>
              </a:rPr>
              <a:t> </a:t>
            </a:r>
            <a:r>
              <a:rPr lang="pl-PL" dirty="0" err="1">
                <a:latin typeface="Source Sans Pro" panose="020B0503030403020204" pitchFamily="34" charset="77"/>
              </a:rPr>
              <a:t>regionálneho</a:t>
            </a:r>
            <a:r>
              <a:rPr lang="pl-PL" dirty="0">
                <a:latin typeface="Source Sans Pro" panose="020B0503030403020204" pitchFamily="34" charset="77"/>
              </a:rPr>
              <a:t> </a:t>
            </a:r>
            <a:r>
              <a:rPr lang="pl-PL" dirty="0" err="1">
                <a:latin typeface="Source Sans Pro" panose="020B0503030403020204" pitchFamily="34" charset="77"/>
              </a:rPr>
              <a:t>rozvoja</a:t>
            </a:r>
            <a:r>
              <a:rPr lang="pl-PL" dirty="0">
                <a:latin typeface="Source Sans Pro" panose="020B0503030403020204" pitchFamily="34" charset="77"/>
              </a:rPr>
              <a:t> NSK do roku 2027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ea typeface="Batang" panose="02030600000101010101" pitchFamily="18" charset="-127"/>
                <a:hlinkClick r:id="rId5"/>
              </a:rPr>
              <a:t>https://www.unsk.sk/zobraz/sekciu/dokumenty-regionalneho-rozvoja</a:t>
            </a:r>
            <a:endParaRPr lang="pl-PL" sz="1800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endParaRPr lang="sk-SK" sz="1800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r>
              <a:rPr lang="sk-SK" dirty="0">
                <a:latin typeface="Source Sans Pro" panose="020B0503030403020204" pitchFamily="34" charset="77"/>
              </a:rPr>
              <a:t>Regionálna Inovačná Stratégia 2021-2027 </a:t>
            </a:r>
            <a:br>
              <a:rPr lang="sk-SK" dirty="0">
                <a:latin typeface="Source Sans Pro" panose="020B0503030403020204" pitchFamily="34" charset="77"/>
              </a:rPr>
            </a:br>
            <a:r>
              <a:rPr lang="sk-SK" sz="18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ea typeface="Batang" panose="02030600000101010101" pitchFamily="18" charset="-127"/>
                <a:hlinkClick r:id="rId5"/>
              </a:rPr>
              <a:t>https://www.unsk.sk/zobraz/sekciu/dokumenty-regionalneho-rozvoja</a:t>
            </a:r>
            <a:endParaRPr lang="sk-SK" sz="1800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endParaRPr lang="sk-SK" sz="1800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endParaRPr lang="sk-SK" sz="1800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endParaRPr lang="sk-SK" sz="1800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endParaRPr lang="sk-SK" sz="1800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endParaRPr lang="sk-SK" sz="1800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endParaRPr lang="sk-SK" sz="1800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  <a:p>
            <a:endParaRPr lang="sk-SK" sz="1800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77"/>
              <a:ea typeface="Batang" panose="02030600000101010101" pitchFamily="18" charset="-127"/>
            </a:endParaRPr>
          </a:p>
        </p:txBody>
      </p:sp>
      <p:pic>
        <p:nvPicPr>
          <p:cNvPr id="7" name="Obrázok 2">
            <a:extLst>
              <a:ext uri="{FF2B5EF4-FFF2-40B4-BE49-F238E27FC236}">
                <a16:creationId xmlns:a16="http://schemas.microsoft.com/office/drawing/2014/main" id="{E47A391F-F289-274F-9045-A516EE2DB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7615" y="5073584"/>
            <a:ext cx="137171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71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D18F36A0-0839-A148-A7EC-00F9C544F213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141942"/>
          </a:xfrm>
          <a:prstGeom prst="rect">
            <a:avLst/>
          </a:prstGeom>
        </p:spPr>
        <p:txBody>
          <a:bodyPr vert="horz" lIns="9000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sk-SK" sz="3600" b="1" dirty="0" err="1">
                <a:solidFill>
                  <a:srgbClr val="0070C0"/>
                </a:solidFill>
                <a:latin typeface="Source Sans Pro" panose="020B0503030403020204" pitchFamily="34" charset="77"/>
                <a:ea typeface="Calibri" panose="020F0502020204030204" pitchFamily="34" charset="0"/>
              </a:rPr>
              <a:t>Biohospodárstvo</a:t>
            </a:r>
            <a:r>
              <a:rPr lang="sk-SK" sz="3600" b="1" dirty="0">
                <a:solidFill>
                  <a:srgbClr val="0070C0"/>
                </a:solidFill>
                <a:latin typeface="Source Sans Pro" panose="020B0503030403020204" pitchFamily="34" charset="77"/>
                <a:ea typeface="Calibri" panose="020F0502020204030204" pitchFamily="34" charset="0"/>
              </a:rPr>
              <a:t> – </a:t>
            </a:r>
            <a:r>
              <a:rPr lang="sk-SK" sz="3600" b="1" u="sng" dirty="0">
                <a:solidFill>
                  <a:srgbClr val="0070C0"/>
                </a:solidFill>
                <a:latin typeface="Source Sans Pro" panose="020B0503030403020204" pitchFamily="34" charset="77"/>
                <a:ea typeface="Calibri" panose="020F0502020204030204" pitchFamily="34" charset="0"/>
              </a:rPr>
              <a:t>poľnohospodárstvo a potravinárstvo</a:t>
            </a:r>
          </a:p>
          <a:p>
            <a:pPr>
              <a:lnSpc>
                <a:spcPct val="120000"/>
              </a:lnSpc>
            </a:pPr>
            <a:r>
              <a:rPr lang="sk-SK" sz="3100" b="1" dirty="0">
                <a:solidFill>
                  <a:srgbClr val="0070C0"/>
                </a:solidFill>
                <a:latin typeface="Source Sans Pro" panose="020B0503030403020204" pitchFamily="34" charset="77"/>
                <a:ea typeface="Calibri" panose="020F0502020204030204" pitchFamily="34" charset="0"/>
              </a:rPr>
              <a:t>najsilnejší inovačný potenciál NSK</a:t>
            </a:r>
            <a:endParaRPr lang="sk-SK" b="1" dirty="0">
              <a:solidFill>
                <a:srgbClr val="0070C0"/>
              </a:solidFill>
              <a:latin typeface="Source Sans Pro" panose="020B0503030403020204" pitchFamily="34" charset="77"/>
            </a:endParaRPr>
          </a:p>
        </p:txBody>
      </p:sp>
      <p:pic>
        <p:nvPicPr>
          <p:cNvPr id="6" name="Zástupný objekt pre obsah 4">
            <a:extLst>
              <a:ext uri="{FF2B5EF4-FFF2-40B4-BE49-F238E27FC236}">
                <a16:creationId xmlns:a16="http://schemas.microsoft.com/office/drawing/2014/main" id="{6313F4CB-85B3-3944-AF4A-A2BF2365A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7"/>
          <a:stretch/>
        </p:blipFill>
        <p:spPr>
          <a:xfrm>
            <a:off x="0" y="1825625"/>
            <a:ext cx="5588000" cy="5032375"/>
          </a:xfrm>
          <a:prstGeom prst="rect">
            <a:avLst/>
          </a:prstGeom>
        </p:spPr>
      </p:pic>
      <p:sp>
        <p:nvSpPr>
          <p:cNvPr id="7" name="Zástupný objekt pre obsah 3">
            <a:extLst>
              <a:ext uri="{FF2B5EF4-FFF2-40B4-BE49-F238E27FC236}">
                <a16:creationId xmlns:a16="http://schemas.microsoft.com/office/drawing/2014/main" id="{7A65BC40-B193-5048-BECC-68EB19159ED4}"/>
              </a:ext>
            </a:extLst>
          </p:cNvPr>
          <p:cNvSpPr txBox="1">
            <a:spLocks/>
          </p:cNvSpPr>
          <p:nvPr/>
        </p:nvSpPr>
        <p:spPr>
          <a:xfrm>
            <a:off x="5655732" y="1825625"/>
            <a:ext cx="5181600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700" kern="100" dirty="0">
                <a:latin typeface="Source Sans Pro" panose="020B05030304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Slovenská republika má dobré predpoklady na rozvoj </a:t>
            </a:r>
            <a:r>
              <a:rPr lang="sk-SK" sz="1700" b="1" kern="1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poľnohospodárskej a potravinárskej výroby</a:t>
            </a:r>
            <a:r>
              <a:rPr lang="sk-SK" sz="1700" kern="100" dirty="0">
                <a:latin typeface="Source Sans Pro" panose="020B05030304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 Poľnohospodárska pôda s výmerou 2 385 tis. predstavuje 49 % územia SR  </a:t>
            </a:r>
          </a:p>
          <a:p>
            <a:r>
              <a:rPr lang="sk-SK" sz="1700" kern="100" dirty="0">
                <a:latin typeface="Source Sans Pro" panose="020B05030304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V kontexte EU má SR v prepočte na obyvateľa </a:t>
            </a:r>
            <a:r>
              <a:rPr lang="sk-SK" sz="1700" b="1" kern="1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nadštandardnú výmeru poľnohospodárskej pôdy</a:t>
            </a:r>
            <a:r>
              <a:rPr lang="sk-SK" sz="1700" kern="100" dirty="0">
                <a:latin typeface="Source Sans Pro" panose="020B05030304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(0,44 ha na obyvateľa, čo je viac ako priemer EÚ (0,34 ha na obyvateľa,)</a:t>
            </a:r>
          </a:p>
          <a:p>
            <a:r>
              <a:rPr lang="sk-SK" sz="17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NSK je </a:t>
            </a:r>
            <a:r>
              <a:rPr lang="sk-SK" sz="1700" b="1" kern="1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najproduktívnejším</a:t>
            </a:r>
            <a:r>
              <a:rPr lang="sk-SK" sz="17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 poľnohospodárskym </a:t>
            </a:r>
            <a:r>
              <a:rPr lang="sk-SK" sz="1700" b="1" kern="1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krajom SR</a:t>
            </a:r>
            <a:r>
              <a:rPr lang="sk-SK" sz="17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. Obhospodaruje najväčšiu výmeru poľnohospodárskej pôdy zo všetkých krajov SR (464,1 tis. ha)</a:t>
            </a:r>
          </a:p>
          <a:p>
            <a:r>
              <a:rPr lang="sk-SK" sz="17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Je zároveň </a:t>
            </a:r>
            <a:r>
              <a:rPr lang="sk-SK" sz="1700" b="1" kern="1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najvidieckejším krajom </a:t>
            </a:r>
            <a:r>
              <a:rPr lang="sk-SK" sz="17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zo všetkých krajov SR, viac ako 50% jeho obyvateľov žije na vidieku. </a:t>
            </a:r>
          </a:p>
          <a:p>
            <a:endParaRPr lang="sk-SK" sz="1700" kern="100" dirty="0">
              <a:latin typeface="Source Sans Pro" panose="020B05030304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>
              <a:latin typeface="Source Sans Pro" panose="020B0503030403020204" pitchFamily="34" charset="77"/>
            </a:endParaRPr>
          </a:p>
        </p:txBody>
      </p:sp>
      <p:pic>
        <p:nvPicPr>
          <p:cNvPr id="8" name="Obrázok 5">
            <a:extLst>
              <a:ext uri="{FF2B5EF4-FFF2-40B4-BE49-F238E27FC236}">
                <a16:creationId xmlns:a16="http://schemas.microsoft.com/office/drawing/2014/main" id="{87897D56-E4B0-6F43-96B4-8DA3D98C5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40" y="5095460"/>
            <a:ext cx="137171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5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690EE8F-E77F-D143-83A6-3076638BE4FC}"/>
              </a:ext>
            </a:extLst>
          </p:cNvPr>
          <p:cNvSpPr txBox="1">
            <a:spLocks/>
          </p:cNvSpPr>
          <p:nvPr/>
        </p:nvSpPr>
        <p:spPr>
          <a:xfrm>
            <a:off x="2271860" y="365127"/>
            <a:ext cx="7833674" cy="6063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Potenciál NSK v oblasti priemyslu</a:t>
            </a:r>
          </a:p>
        </p:txBody>
      </p:sp>
      <p:pic>
        <p:nvPicPr>
          <p:cNvPr id="6" name="Zástupný objekt pre obsah 4">
            <a:extLst>
              <a:ext uri="{FF2B5EF4-FFF2-40B4-BE49-F238E27FC236}">
                <a16:creationId xmlns:a16="http://schemas.microsoft.com/office/drawing/2014/main" id="{965346C8-8CB3-C04C-A531-82EB0AFD1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980" y="3974342"/>
            <a:ext cx="4615072" cy="2883658"/>
          </a:xfrm>
          <a:prstGeom prst="rect">
            <a:avLst/>
          </a:prstGeom>
        </p:spPr>
      </p:pic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A2A10ED2-0685-BE4E-A262-99D12AEF9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431" y="3847029"/>
            <a:ext cx="4608975" cy="2991307"/>
          </a:xfrm>
          <a:prstGeom prst="rect">
            <a:avLst/>
          </a:prstGeom>
        </p:spPr>
      </p:pic>
      <p:pic>
        <p:nvPicPr>
          <p:cNvPr id="8" name="Obrázok 5">
            <a:extLst>
              <a:ext uri="{FF2B5EF4-FFF2-40B4-BE49-F238E27FC236}">
                <a16:creationId xmlns:a16="http://schemas.microsoft.com/office/drawing/2014/main" id="{56DB39D6-5AD0-844C-A12F-5A046DEC6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077" y="1484070"/>
            <a:ext cx="4602879" cy="2718973"/>
          </a:xfrm>
          <a:prstGeom prst="rect">
            <a:avLst/>
          </a:prstGeom>
        </p:spPr>
      </p:pic>
      <p:pic>
        <p:nvPicPr>
          <p:cNvPr id="9" name="Obrázok 7">
            <a:extLst>
              <a:ext uri="{FF2B5EF4-FFF2-40B4-BE49-F238E27FC236}">
                <a16:creationId xmlns:a16="http://schemas.microsoft.com/office/drawing/2014/main" id="{0034F999-4D21-034C-9D35-2A8F6C8FD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334" y="1484070"/>
            <a:ext cx="4615072" cy="3072650"/>
          </a:xfrm>
          <a:prstGeom prst="rect">
            <a:avLst/>
          </a:prstGeom>
        </p:spPr>
      </p:pic>
      <p:sp>
        <p:nvSpPr>
          <p:cNvPr id="10" name="BlokTextu 3">
            <a:extLst>
              <a:ext uri="{FF2B5EF4-FFF2-40B4-BE49-F238E27FC236}">
                <a16:creationId xmlns:a16="http://schemas.microsoft.com/office/drawing/2014/main" id="{544D73BC-8BD9-9145-A89A-CBFF5DCA69E9}"/>
              </a:ext>
            </a:extLst>
          </p:cNvPr>
          <p:cNvSpPr txBox="1"/>
          <p:nvPr/>
        </p:nvSpPr>
        <p:spPr>
          <a:xfrm>
            <a:off x="4019658" y="3733885"/>
            <a:ext cx="217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Lodenica v Komárne</a:t>
            </a:r>
          </a:p>
        </p:txBody>
      </p:sp>
      <p:sp>
        <p:nvSpPr>
          <p:cNvPr id="11" name="BlokTextu 9">
            <a:extLst>
              <a:ext uri="{FF2B5EF4-FFF2-40B4-BE49-F238E27FC236}">
                <a16:creationId xmlns:a16="http://schemas.microsoft.com/office/drawing/2014/main" id="{FDD05A4B-8F9A-A844-8F3E-2F1A664D9FDC}"/>
              </a:ext>
            </a:extLst>
          </p:cNvPr>
          <p:cNvSpPr txBox="1"/>
          <p:nvPr/>
        </p:nvSpPr>
        <p:spPr>
          <a:xfrm>
            <a:off x="6280929" y="3727776"/>
            <a:ext cx="224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Atómové elektrárne Mochovce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ECFC71E2-C56F-AD45-9035-C2576483942A}"/>
              </a:ext>
            </a:extLst>
          </p:cNvPr>
          <p:cNvSpPr txBox="1"/>
          <p:nvPr/>
        </p:nvSpPr>
        <p:spPr>
          <a:xfrm>
            <a:off x="4957254" y="6408823"/>
            <a:ext cx="1204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Duslo Šaľa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7EB3F15D-D467-D540-897C-14B6F180D90A}"/>
              </a:ext>
            </a:extLst>
          </p:cNvPr>
          <p:cNvSpPr txBox="1"/>
          <p:nvPr/>
        </p:nvSpPr>
        <p:spPr>
          <a:xfrm>
            <a:off x="6280929" y="6376527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SES Tlmače</a:t>
            </a:r>
            <a:endParaRPr lang="sk-SK" b="1" dirty="0">
              <a:solidFill>
                <a:schemeClr val="bg1"/>
              </a:solidFill>
            </a:endParaRPr>
          </a:p>
        </p:txBody>
      </p:sp>
      <p:pic>
        <p:nvPicPr>
          <p:cNvPr id="14" name="Obrázok 5">
            <a:extLst>
              <a:ext uri="{FF2B5EF4-FFF2-40B4-BE49-F238E27FC236}">
                <a16:creationId xmlns:a16="http://schemas.microsoft.com/office/drawing/2014/main" id="{3DD7CC39-F6E1-A448-B503-36D857DBB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5965" y="5069357"/>
            <a:ext cx="137171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91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72B6652F-CAA3-EB47-AFA9-0CB491684500}"/>
              </a:ext>
            </a:extLst>
          </p:cNvPr>
          <p:cNvSpPr txBox="1">
            <a:spLocks/>
          </p:cNvSpPr>
          <p:nvPr/>
        </p:nvSpPr>
        <p:spPr>
          <a:xfrm>
            <a:off x="1220212" y="556347"/>
            <a:ext cx="8919524" cy="909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400" b="1" kern="100" dirty="0">
                <a:solidFill>
                  <a:srgbClr val="0070C0"/>
                </a:solidFill>
                <a:latin typeface="Source Sans Pro" panose="020B05030304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Výskum a vývoj v oblasti plastikárskeho priemyslu pre automobilový priemysel</a:t>
            </a:r>
            <a:endParaRPr lang="sk-SK" sz="4400" b="1" dirty="0">
              <a:solidFill>
                <a:srgbClr val="0070C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6" name="Zástupný objekt pre obsah 3">
            <a:extLst>
              <a:ext uri="{FF2B5EF4-FFF2-40B4-BE49-F238E27FC236}">
                <a16:creationId xmlns:a16="http://schemas.microsoft.com/office/drawing/2014/main" id="{D505CF4C-2FCE-D246-B6CC-1E5101659EB8}"/>
              </a:ext>
            </a:extLst>
          </p:cNvPr>
          <p:cNvSpPr txBox="1">
            <a:spLocks/>
          </p:cNvSpPr>
          <p:nvPr/>
        </p:nvSpPr>
        <p:spPr>
          <a:xfrm>
            <a:off x="5766847" y="1523902"/>
            <a:ext cx="5181600" cy="4662488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kern="100" dirty="0">
              <a:latin typeface="Source Sans Pro" panose="020B05030304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36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V SR jeden z najvyšších podielov priemyslu na národnom HDP, z toho väčšina: </a:t>
            </a:r>
            <a:r>
              <a:rPr lang="sk-SK" sz="3600" b="1" kern="1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automobilový priemysel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NSK je v poradí 4. krajom, kde sa etablovala výroba automobilov, JLR  vyrába priamo v Nitre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V NSK je tradične rozvinutá výroba a </a:t>
            </a:r>
            <a:r>
              <a:rPr lang="sk-SK" sz="3600" b="1" kern="1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vývoj plastov</a:t>
            </a:r>
            <a:r>
              <a:rPr lang="sk-SK" sz="36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, ktoré tvoria dôležitý materiálový komponent vo výrobe automobilov </a:t>
            </a:r>
          </a:p>
          <a:p>
            <a:r>
              <a:rPr lang="sk-SK" sz="36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Vzhľadom na dlhodobú existenciu plastikárskeho priemyslu v regióne NSK</a:t>
            </a:r>
            <a:r>
              <a:rPr lang="sk-SK" sz="3600" b="1" kern="1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 </a:t>
            </a:r>
            <a:r>
              <a:rPr lang="sk-SK" sz="36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sa stratégia sústredí na výskum a vývoj v oblasti plastikárskeho priemyslu pre automobilový priemysel.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Z tohto dôvodu je </a:t>
            </a:r>
            <a:r>
              <a:rPr lang="sk-SK" sz="3600" b="1" kern="1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výskum a vývoj v oblasti plastikárskeho priemyslu</a:t>
            </a:r>
            <a:r>
              <a:rPr lang="sk-SK" sz="36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 pre </a:t>
            </a:r>
            <a:r>
              <a:rPr lang="sk-SK" sz="3600" b="1" kern="1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automobilový priemysel </a:t>
            </a:r>
            <a:r>
              <a:rPr lang="sk-SK" sz="36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(Slovenský plastikársky klaster) </a:t>
            </a:r>
            <a:br>
              <a:rPr lang="sk-SK" sz="36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</a:br>
            <a:r>
              <a:rPr lang="sk-SK" sz="3600" kern="1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- jeden z nosných cieľov NSK.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kern="100" dirty="0">
              <a:latin typeface="Source Sans Pro" panose="020B05030304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kern="100" dirty="0">
              <a:latin typeface="Source Sans Pro" panose="020B05030304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>
              <a:latin typeface="Source Sans Pro" panose="020B0503030403020204" pitchFamily="34" charset="77"/>
            </a:endParaRPr>
          </a:p>
        </p:txBody>
      </p:sp>
      <p:pic>
        <p:nvPicPr>
          <p:cNvPr id="7" name="Obrázok 4">
            <a:extLst>
              <a:ext uri="{FF2B5EF4-FFF2-40B4-BE49-F238E27FC236}">
                <a16:creationId xmlns:a16="http://schemas.microsoft.com/office/drawing/2014/main" id="{2ABC55F9-F19E-3C4D-B833-870ECCA83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7"/>
          <a:stretch/>
        </p:blipFill>
        <p:spPr>
          <a:xfrm>
            <a:off x="0" y="1828800"/>
            <a:ext cx="5679974" cy="5029200"/>
          </a:xfrm>
          <a:prstGeom prst="rect">
            <a:avLst/>
          </a:prstGeom>
        </p:spPr>
      </p:pic>
      <p:pic>
        <p:nvPicPr>
          <p:cNvPr id="8" name="Obrázok 5">
            <a:extLst>
              <a:ext uri="{FF2B5EF4-FFF2-40B4-BE49-F238E27FC236}">
                <a16:creationId xmlns:a16="http://schemas.microsoft.com/office/drawing/2014/main" id="{41410DCE-60AB-F547-B139-EAD8D06CE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40" y="5175313"/>
            <a:ext cx="137171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31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94DBDB1-22C0-BC45-B755-9A5B9BEA98DD}"/>
              </a:ext>
            </a:extLst>
          </p:cNvPr>
          <p:cNvSpPr txBox="1">
            <a:spLocks/>
          </p:cNvSpPr>
          <p:nvPr/>
        </p:nvSpPr>
        <p:spPr>
          <a:xfrm>
            <a:off x="123825" y="365125"/>
            <a:ext cx="8105775" cy="992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Slovenský plastikársky klaster</a:t>
            </a:r>
          </a:p>
        </p:txBody>
      </p:sp>
      <p:pic>
        <p:nvPicPr>
          <p:cNvPr id="6" name="Zástupný objekt pre obsah 4">
            <a:extLst>
              <a:ext uri="{FF2B5EF4-FFF2-40B4-BE49-F238E27FC236}">
                <a16:creationId xmlns:a16="http://schemas.microsoft.com/office/drawing/2014/main" id="{1E05F0FB-43CA-264B-A239-87D4D9626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212" y="2139705"/>
            <a:ext cx="5419725" cy="4351338"/>
          </a:xfrm>
          <a:prstGeom prst="rect">
            <a:avLst/>
          </a:prstGeom>
        </p:spPr>
      </p:pic>
      <p:sp>
        <p:nvSpPr>
          <p:cNvPr id="7" name="Zástupný objekt pre obsah 7">
            <a:extLst>
              <a:ext uri="{FF2B5EF4-FFF2-40B4-BE49-F238E27FC236}">
                <a16:creationId xmlns:a16="http://schemas.microsoft.com/office/drawing/2014/main" id="{56D57AC6-A68F-8348-AEFD-E67B8C11EA21}"/>
              </a:ext>
            </a:extLst>
          </p:cNvPr>
          <p:cNvSpPr txBox="1">
            <a:spLocks/>
          </p:cNvSpPr>
          <p:nvPr/>
        </p:nvSpPr>
        <p:spPr>
          <a:xfrm>
            <a:off x="260710" y="1997573"/>
            <a:ext cx="5419725" cy="4635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dirty="0"/>
              <a:t>	Od roku </a:t>
            </a:r>
            <a:r>
              <a:rPr lang="sk-SK" b="1" dirty="0"/>
              <a:t>2009, 39 členov</a:t>
            </a:r>
          </a:p>
          <a:p>
            <a:pPr algn="l"/>
            <a:r>
              <a:rPr lang="sk-SK" dirty="0">
                <a:hlinkClick r:id="rId4"/>
              </a:rPr>
              <a:t>https://portal.spklaster.sk/index.php/sk/</a:t>
            </a:r>
            <a:endParaRPr lang="sk-SK" dirty="0"/>
          </a:p>
          <a:p>
            <a:pPr algn="l"/>
            <a:r>
              <a:rPr lang="sk-SK" sz="1800" dirty="0">
                <a:latin typeface="Calibri" panose="020F0502020204030204" pitchFamily="34" charset="0"/>
                <a:ea typeface="Calibri" panose="020F0502020204030204" pitchFamily="34" charset="0"/>
              </a:rPr>
              <a:t>V PHSR NSK: prepojenie plastov na tradičný priemysel </a:t>
            </a:r>
            <a:r>
              <a:rPr lang="sk-SK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automotive</a:t>
            </a:r>
            <a:r>
              <a:rPr lang="sk-SK" sz="1800" dirty="0">
                <a:latin typeface="Calibri" panose="020F0502020204030204" pitchFamily="34" charset="0"/>
                <a:ea typeface="Calibri" panose="020F0502020204030204" pitchFamily="34" charset="0"/>
              </a:rPr>
              <a:t> a bielu a čiernu techniku, ale aj na </a:t>
            </a:r>
            <a:r>
              <a:rPr lang="sk-SK" sz="1800" b="1" dirty="0">
                <a:latin typeface="Calibri" panose="020F0502020204030204" pitchFamily="34" charset="0"/>
                <a:ea typeface="Calibri" panose="020F0502020204030204" pitchFamily="34" charset="0"/>
              </a:rPr>
              <a:t>poľnohospodárstvo a potravinársku výrobu. SPK v NSK plánuje aktivity</a:t>
            </a:r>
            <a:r>
              <a:rPr lang="sk-SK" sz="1800" dirty="0">
                <a:latin typeface="Calibri" panose="020F0502020204030204" pitchFamily="34" charset="0"/>
                <a:ea typeface="Calibri" panose="020F0502020204030204" pitchFamily="34" charset="0"/>
              </a:rPr>
              <a:t>  v oblasti vývoja </a:t>
            </a:r>
            <a:r>
              <a:rPr lang="sk-SK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kompozitov</a:t>
            </a:r>
            <a:r>
              <a:rPr lang="sk-SK" sz="1800" dirty="0">
                <a:latin typeface="Calibri" panose="020F0502020204030204" pitchFamily="34" charset="0"/>
                <a:ea typeface="Calibri" panose="020F0502020204030204" pitchFamily="34" charset="0"/>
              </a:rPr>
              <a:t> z </a:t>
            </a:r>
            <a:r>
              <a:rPr lang="sk-SK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biodegradovateľných</a:t>
            </a:r>
            <a:r>
              <a:rPr lang="sk-SK" sz="1800" dirty="0">
                <a:latin typeface="Calibri" panose="020F0502020204030204" pitchFamily="34" charset="0"/>
                <a:ea typeface="Calibri" panose="020F0502020204030204" pitchFamily="34" charset="0"/>
              </a:rPr>
              <a:t> plastov a odpadov z bioprodukcie.</a:t>
            </a:r>
          </a:p>
          <a:p>
            <a:pPr algn="l"/>
            <a:r>
              <a:rPr lang="sk-SK" sz="1800" dirty="0">
                <a:latin typeface="Calibri" panose="020F0502020204030204" pitchFamily="34" charset="0"/>
                <a:ea typeface="Calibri" panose="020F0502020204030204" pitchFamily="34" charset="0"/>
              </a:rPr>
              <a:t> Kľúčoví aktéri z radov členov SPK:</a:t>
            </a:r>
          </a:p>
          <a:p>
            <a:pPr algn="l"/>
            <a:r>
              <a:rPr lang="sk-SK" sz="1800" dirty="0">
                <a:latin typeface="Calibri" panose="020F0502020204030204" pitchFamily="34" charset="0"/>
                <a:ea typeface="Calibri" panose="020F0502020204030204" pitchFamily="34" charset="0"/>
              </a:rPr>
              <a:t> - ÚSTAV POLYMEROV SAV, </a:t>
            </a:r>
          </a:p>
          <a:p>
            <a:pPr algn="l"/>
            <a:r>
              <a:rPr lang="sk-SK" sz="1800" dirty="0">
                <a:latin typeface="Calibri" panose="020F0502020204030204" pitchFamily="34" charset="0"/>
                <a:ea typeface="Calibri" panose="020F0502020204030204" pitchFamily="34" charset="0"/>
              </a:rPr>
              <a:t> - FCHPT STU aj s detašovaným pracoviskom v Nitre</a:t>
            </a:r>
          </a:p>
          <a:p>
            <a:pPr algn="l"/>
            <a:r>
              <a:rPr lang="sk-SK" sz="1800" dirty="0">
                <a:latin typeface="Calibri" panose="020F0502020204030204" pitchFamily="34" charset="0"/>
                <a:ea typeface="Calibri" panose="020F0502020204030204" pitchFamily="34" charset="0"/>
              </a:rPr>
              <a:t> - ENVIROCARE, </a:t>
            </a:r>
            <a:r>
              <a:rPr lang="sk-SK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s.r.o</a:t>
            </a:r>
            <a:r>
              <a:rPr lang="sk-SK" sz="1800" dirty="0">
                <a:latin typeface="Calibri" panose="020F0502020204030204" pitchFamily="34" charset="0"/>
                <a:ea typeface="Calibri" panose="020F0502020204030204" pitchFamily="34" charset="0"/>
              </a:rPr>
              <a:t>., Nitra.</a:t>
            </a:r>
            <a:endParaRPr lang="sk-SK" b="1" dirty="0"/>
          </a:p>
          <a:p>
            <a:endParaRPr lang="sk-SK" b="1" dirty="0"/>
          </a:p>
        </p:txBody>
      </p:sp>
      <p:pic>
        <p:nvPicPr>
          <p:cNvPr id="8" name="Obrázok 8">
            <a:extLst>
              <a:ext uri="{FF2B5EF4-FFF2-40B4-BE49-F238E27FC236}">
                <a16:creationId xmlns:a16="http://schemas.microsoft.com/office/drawing/2014/main" id="{EF922559-33B0-F14C-BB91-B0950F75C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812" y="361307"/>
            <a:ext cx="3667125" cy="13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92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2">
            <a:extLst>
              <a:ext uri="{FF2B5EF4-FFF2-40B4-BE49-F238E27FC236}">
                <a16:creationId xmlns:a16="http://schemas.microsoft.com/office/drawing/2014/main" id="{2C24A54C-506F-2A4A-BAD1-29D021A545B8}"/>
              </a:ext>
            </a:extLst>
          </p:cNvPr>
          <p:cNvSpPr txBox="1">
            <a:spLocks/>
          </p:cNvSpPr>
          <p:nvPr/>
        </p:nvSpPr>
        <p:spPr>
          <a:xfrm>
            <a:off x="527114" y="1415396"/>
            <a:ext cx="10515599" cy="5129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k-SK" dirty="0"/>
          </a:p>
          <a:p>
            <a:pPr algn="l"/>
            <a:r>
              <a:rPr lang="sk-SK" b="1" dirty="0"/>
              <a:t>Automobilový priemysel </a:t>
            </a:r>
            <a:r>
              <a:rPr lang="sk-SK" dirty="0"/>
              <a:t>postupne dosahuje strop svojho rastového potenciálu</a:t>
            </a:r>
          </a:p>
          <a:p>
            <a:pPr algn="l"/>
            <a:endParaRPr lang="sk-SK" dirty="0"/>
          </a:p>
          <a:p>
            <a:pPr algn="l"/>
            <a:r>
              <a:rPr lang="sk-SK" b="1" dirty="0" err="1"/>
              <a:t>Biohospodárstvo</a:t>
            </a:r>
            <a:r>
              <a:rPr lang="sk-SK" dirty="0"/>
              <a:t> má potenciál v priebehu 10 rokov dosiahnuť až 2/3 obratu automobilového priemyslu, dokonca sa mu za určitých okolností </a:t>
            </a:r>
            <a:r>
              <a:rPr lang="sk-SK" b="1" dirty="0"/>
              <a:t>vyrovnať </a:t>
            </a:r>
            <a:r>
              <a:rPr lang="sk-SK" dirty="0"/>
              <a:t>(Regionálna inovačná stratégia NSK 2021-2027, spracovateľ B I C Bratislava, 2019) </a:t>
            </a:r>
          </a:p>
          <a:p>
            <a:pPr algn="l"/>
            <a:endParaRPr lang="sk-SK" dirty="0"/>
          </a:p>
          <a:p>
            <a:pPr algn="l"/>
            <a:endParaRPr lang="sk-SK" dirty="0"/>
          </a:p>
          <a:p>
            <a:pPr algn="l"/>
            <a:endParaRPr lang="sk-SK" dirty="0"/>
          </a:p>
          <a:p>
            <a:pPr algn="l"/>
            <a:endParaRPr lang="sk-SK" dirty="0"/>
          </a:p>
          <a:p>
            <a:pPr algn="l"/>
            <a:endParaRPr lang="sk-SK" dirty="0"/>
          </a:p>
        </p:txBody>
      </p:sp>
      <p:pic>
        <p:nvPicPr>
          <p:cNvPr id="3" name="Obrázok 3">
            <a:extLst>
              <a:ext uri="{FF2B5EF4-FFF2-40B4-BE49-F238E27FC236}">
                <a16:creationId xmlns:a16="http://schemas.microsoft.com/office/drawing/2014/main" id="{98EF0020-EA81-F943-B3F9-93AEA0E9D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306" y="5242220"/>
            <a:ext cx="137171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85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EB733A-B809-6246-A6A7-60FF9938C69C}"/>
              </a:ext>
            </a:extLst>
          </p:cNvPr>
          <p:cNvSpPr txBox="1">
            <a:spLocks/>
          </p:cNvSpPr>
          <p:nvPr/>
        </p:nvSpPr>
        <p:spPr>
          <a:xfrm>
            <a:off x="735292" y="479822"/>
            <a:ext cx="8271235" cy="81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err="1">
                <a:solidFill>
                  <a:srgbClr val="0070C0"/>
                </a:solidFill>
                <a:latin typeface="Source Sans Pro" panose="020B0503030403020204" pitchFamily="34" charset="77"/>
              </a:rPr>
              <a:t>Bioeconomy</a:t>
            </a:r>
            <a:r>
              <a:rPr lang="sk-SK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 </a:t>
            </a:r>
            <a:r>
              <a:rPr lang="sk-SK" b="1" dirty="0" err="1">
                <a:solidFill>
                  <a:srgbClr val="0070C0"/>
                </a:solidFill>
                <a:latin typeface="Source Sans Pro" panose="020B0503030403020204" pitchFamily="34" charset="77"/>
              </a:rPr>
              <a:t>Cluster</a:t>
            </a:r>
            <a:r>
              <a:rPr lang="sk-SK" dirty="0">
                <a:solidFill>
                  <a:srgbClr val="0070C0"/>
                </a:solidFill>
                <a:latin typeface="Source Sans Pro" panose="020B0503030403020204" pitchFamily="34" charset="77"/>
              </a:rPr>
              <a:t> (BEC)</a:t>
            </a:r>
          </a:p>
        </p:txBody>
      </p:sp>
      <p:sp>
        <p:nvSpPr>
          <p:cNvPr id="3" name="Zástupný objekt pre obsah 3">
            <a:extLst>
              <a:ext uri="{FF2B5EF4-FFF2-40B4-BE49-F238E27FC236}">
                <a16:creationId xmlns:a16="http://schemas.microsoft.com/office/drawing/2014/main" id="{AF004170-4133-3444-B689-E1A0CBDE6442}"/>
              </a:ext>
            </a:extLst>
          </p:cNvPr>
          <p:cNvSpPr txBox="1">
            <a:spLocks/>
          </p:cNvSpPr>
          <p:nvPr/>
        </p:nvSpPr>
        <p:spPr>
          <a:xfrm>
            <a:off x="739515" y="1585118"/>
            <a:ext cx="5181600" cy="48323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dirty="0">
                <a:latin typeface="Source Sans Pro" panose="020B0503030403020204" pitchFamily="34" charset="77"/>
              </a:rPr>
              <a:t>Od roku: </a:t>
            </a:r>
            <a:r>
              <a:rPr lang="sk-SK" b="1" dirty="0">
                <a:latin typeface="Source Sans Pro" panose="020B0503030403020204" pitchFamily="34" charset="77"/>
              </a:rPr>
              <a:t>2015, 32 členov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sk-SK" sz="1800" dirty="0">
                <a:latin typeface="Source Sans Pro" panose="020B0503030403020204" pitchFamily="34" charset="77"/>
                <a:ea typeface="Times New Roman" panose="02020603050405020304" pitchFamily="18" charset="0"/>
              </a:rPr>
              <a:t>tvorba a podpora hodnotových reťazcov  </a:t>
            </a:r>
            <a:endParaRPr lang="sk-SK" sz="1800" dirty="0">
              <a:latin typeface="Source Sans Pro" panose="020B0503030403020204" pitchFamily="34" charset="77"/>
              <a:ea typeface="Calibri" panose="020F0502020204030204" pitchFamily="34" charset="0"/>
            </a:endParaRP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sk-SK" sz="1800" dirty="0">
                <a:latin typeface="Source Sans Pro" panose="020B0503030403020204" pitchFamily="34" charset="77"/>
                <a:ea typeface="Times New Roman" panose="02020603050405020304" pitchFamily="18" charset="0"/>
              </a:rPr>
              <a:t>konkurencieschopnosť </a:t>
            </a:r>
            <a:r>
              <a:rPr lang="sk-SK" sz="1800" dirty="0" err="1">
                <a:latin typeface="Source Sans Pro" panose="020B0503030403020204" pitchFamily="34" charset="77"/>
                <a:ea typeface="Times New Roman" panose="02020603050405020304" pitchFamily="18" charset="0"/>
              </a:rPr>
              <a:t>agro</a:t>
            </a:r>
            <a:r>
              <a:rPr lang="sk-SK" sz="1800" dirty="0">
                <a:latin typeface="Source Sans Pro" panose="020B0503030403020204" pitchFamily="34" charset="77"/>
                <a:ea typeface="Times New Roman" panose="02020603050405020304" pitchFamily="18" charset="0"/>
              </a:rPr>
              <a:t>-potravinárstva  v EÚ aj mimo nej – Kanada, Japonsko, SAE </a:t>
            </a:r>
            <a:endParaRPr lang="sk-SK" sz="1800" dirty="0">
              <a:latin typeface="Source Sans Pro" panose="020B0503030403020204" pitchFamily="34" charset="77"/>
              <a:ea typeface="Calibri" panose="020F0502020204030204" pitchFamily="34" charset="0"/>
            </a:endParaRP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sk-SK" sz="1800" dirty="0">
                <a:latin typeface="Source Sans Pro" panose="020B0503030403020204" pitchFamily="34" charset="77"/>
                <a:ea typeface="Times New Roman" panose="02020603050405020304" pitchFamily="18" charset="0"/>
              </a:rPr>
              <a:t>transfer technológií a vedomostí, </a:t>
            </a:r>
            <a:r>
              <a:rPr lang="sk-SK" sz="1800" dirty="0" err="1">
                <a:latin typeface="Source Sans Pro" panose="020B0503030403020204" pitchFamily="34" charset="77"/>
                <a:ea typeface="Times New Roman" panose="02020603050405020304" pitchFamily="18" charset="0"/>
              </a:rPr>
              <a:t>networking</a:t>
            </a:r>
            <a:r>
              <a:rPr lang="sk-SK" sz="1800" dirty="0">
                <a:latin typeface="Source Sans Pro" panose="020B0503030403020204" pitchFamily="34" charset="77"/>
                <a:ea typeface="Times New Roman" panose="02020603050405020304" pitchFamily="18" charset="0"/>
              </a:rPr>
              <a:t> a spolupráca</a:t>
            </a:r>
            <a:endParaRPr lang="sk-SK" sz="1800" dirty="0">
              <a:latin typeface="Source Sans Pro" panose="020B0503030403020204" pitchFamily="34" charset="77"/>
              <a:ea typeface="Calibri" panose="020F0502020204030204" pitchFamily="34" charset="0"/>
            </a:endParaRP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sk-SK" sz="1800" dirty="0">
                <a:latin typeface="Source Sans Pro" panose="020B0503030403020204" pitchFamily="34" charset="77"/>
                <a:ea typeface="Times New Roman" panose="02020603050405020304" pitchFamily="18" charset="0"/>
              </a:rPr>
              <a:t>budovanie siete demonštračných fariem a poradenského systému v oblasti klimatickej zmeny, </a:t>
            </a:r>
            <a:endParaRPr lang="sk-SK" sz="1800" dirty="0">
              <a:latin typeface="Source Sans Pro" panose="020B0503030403020204" pitchFamily="34" charset="77"/>
              <a:ea typeface="Calibri" panose="020F0502020204030204" pitchFamily="34" charset="0"/>
            </a:endParaRP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sk-SK" sz="1800" dirty="0">
                <a:latin typeface="Source Sans Pro" panose="020B0503030403020204" pitchFamily="34" charset="77"/>
                <a:ea typeface="Times New Roman" panose="02020603050405020304" pitchFamily="18" charset="0"/>
              </a:rPr>
              <a:t>budovanie </a:t>
            </a:r>
            <a:r>
              <a:rPr lang="sk-SK" sz="1800" dirty="0" err="1">
                <a:latin typeface="Source Sans Pro" panose="020B0503030403020204" pitchFamily="34" charset="77"/>
                <a:ea typeface="Times New Roman" panose="02020603050405020304" pitchFamily="18" charset="0"/>
              </a:rPr>
              <a:t>Living</a:t>
            </a:r>
            <a:r>
              <a:rPr lang="sk-SK" sz="1800" dirty="0">
                <a:latin typeface="Source Sans Pro" panose="020B0503030403020204" pitchFamily="34" charset="77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latin typeface="Source Sans Pro" panose="020B0503030403020204" pitchFamily="34" charset="77"/>
                <a:ea typeface="Times New Roman" panose="02020603050405020304" pitchFamily="18" charset="0"/>
              </a:rPr>
              <a:t>labov</a:t>
            </a:r>
            <a:r>
              <a:rPr lang="sk-SK" sz="1800" dirty="0">
                <a:latin typeface="Source Sans Pro" panose="020B0503030403020204" pitchFamily="34" charset="77"/>
                <a:ea typeface="Times New Roman" panose="02020603050405020304" pitchFamily="18" charset="0"/>
              </a:rPr>
              <a:t> (zdravá pôda, uhlíkové hospodárstvo), </a:t>
            </a:r>
            <a:endParaRPr lang="sk-SK" sz="1800" dirty="0">
              <a:latin typeface="Source Sans Pro" panose="020B0503030403020204" pitchFamily="34" charset="77"/>
              <a:ea typeface="Calibri" panose="020F0502020204030204" pitchFamily="34" charset="0"/>
            </a:endParaRP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sk-SK" sz="1800" dirty="0">
                <a:latin typeface="Source Sans Pro" panose="020B0503030403020204" pitchFamily="34" charset="77"/>
                <a:ea typeface="Times New Roman" panose="02020603050405020304" pitchFamily="18" charset="0"/>
              </a:rPr>
              <a:t>tvorba budúcich politík (obehové </a:t>
            </a:r>
            <a:r>
              <a:rPr lang="sk-SK" sz="1800" dirty="0" err="1">
                <a:latin typeface="Source Sans Pro" panose="020B0503030403020204" pitchFamily="34" charset="77"/>
                <a:ea typeface="Times New Roman" panose="02020603050405020304" pitchFamily="18" charset="0"/>
              </a:rPr>
              <a:t>biohospodárstvo</a:t>
            </a:r>
            <a:r>
              <a:rPr lang="sk-SK" sz="1800" dirty="0">
                <a:latin typeface="Source Sans Pro" panose="020B0503030403020204" pitchFamily="34" charset="77"/>
                <a:ea typeface="Times New Roman" panose="02020603050405020304" pitchFamily="18" charset="0"/>
              </a:rPr>
              <a:t>),  </a:t>
            </a:r>
            <a:endParaRPr lang="sk-SK" sz="1800" dirty="0">
              <a:latin typeface="Source Sans Pro" panose="020B0503030403020204" pitchFamily="34" charset="77"/>
              <a:ea typeface="Calibri" panose="020F0502020204030204" pitchFamily="34" charset="0"/>
            </a:endParaRP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sk-SK" sz="1800" dirty="0">
                <a:latin typeface="Source Sans Pro" panose="020B0503030403020204" pitchFamily="34" charset="77"/>
                <a:ea typeface="Times New Roman" panose="02020603050405020304" pitchFamily="18" charset="0"/>
              </a:rPr>
              <a:t>vlastná schéma na podporu inovatívnych podnikov</a:t>
            </a:r>
            <a:endParaRPr lang="sk-SK" sz="1800" dirty="0">
              <a:latin typeface="Source Sans Pro" panose="020B0503030403020204" pitchFamily="34" charset="77"/>
              <a:ea typeface="Calibri" panose="020F0502020204030204" pitchFamily="34" charset="0"/>
            </a:endParaRPr>
          </a:p>
          <a:p>
            <a:pPr algn="l"/>
            <a:endParaRPr lang="sk-SK" b="1" dirty="0">
              <a:latin typeface="Source Sans Pro" panose="020B0503030403020204" pitchFamily="34" charset="77"/>
            </a:endParaRPr>
          </a:p>
          <a:p>
            <a:pPr algn="l"/>
            <a:endParaRPr lang="sk-SK" dirty="0">
              <a:latin typeface="Source Sans Pro" panose="020B0503030403020204" pitchFamily="34" charset="77"/>
            </a:endParaRPr>
          </a:p>
        </p:txBody>
      </p:sp>
      <p:sp>
        <p:nvSpPr>
          <p:cNvPr id="4" name="Zástupný objekt pre obsah 7">
            <a:extLst>
              <a:ext uri="{FF2B5EF4-FFF2-40B4-BE49-F238E27FC236}">
                <a16:creationId xmlns:a16="http://schemas.microsoft.com/office/drawing/2014/main" id="{42EF2C0E-B009-5E44-BE9E-D0AE0EDBD263}"/>
              </a:ext>
            </a:extLst>
          </p:cNvPr>
          <p:cNvSpPr txBox="1">
            <a:spLocks/>
          </p:cNvSpPr>
          <p:nvPr/>
        </p:nvSpPr>
        <p:spPr>
          <a:xfrm>
            <a:off x="6351310" y="1585118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2000" dirty="0">
                <a:latin typeface="Source Sans Pro" panose="020B0503030403020204" pitchFamily="34" charset="77"/>
                <a:hlinkClick r:id="rId3"/>
              </a:rPr>
              <a:t>https://bioeconomy.sk/</a:t>
            </a:r>
            <a:endParaRPr lang="sk-SK" sz="2000" dirty="0">
              <a:latin typeface="Source Sans Pro" panose="020B0503030403020204" pitchFamily="34" charset="77"/>
            </a:endParaRPr>
          </a:p>
        </p:txBody>
      </p:sp>
      <p:pic>
        <p:nvPicPr>
          <p:cNvPr id="5" name="Obrázok 8">
            <a:extLst>
              <a:ext uri="{FF2B5EF4-FFF2-40B4-BE49-F238E27FC236}">
                <a16:creationId xmlns:a16="http://schemas.microsoft.com/office/drawing/2014/main" id="{C5A1F0C9-3309-014E-847E-3828D3D3C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509" y="375843"/>
            <a:ext cx="2400300" cy="916779"/>
          </a:xfrm>
          <a:prstGeom prst="rect">
            <a:avLst/>
          </a:prstGeom>
        </p:spPr>
      </p:pic>
      <p:pic>
        <p:nvPicPr>
          <p:cNvPr id="6" name="Obrázok 9">
            <a:extLst>
              <a:ext uri="{FF2B5EF4-FFF2-40B4-BE49-F238E27FC236}">
                <a16:creationId xmlns:a16="http://schemas.microsoft.com/office/drawing/2014/main" id="{E3E044B2-DF2D-2747-8AA5-87E89906F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864" y="2240559"/>
            <a:ext cx="2095500" cy="2095500"/>
          </a:xfrm>
          <a:prstGeom prst="rect">
            <a:avLst/>
          </a:prstGeom>
        </p:spPr>
      </p:pic>
      <p:pic>
        <p:nvPicPr>
          <p:cNvPr id="7" name="Obrázok 10">
            <a:extLst>
              <a:ext uri="{FF2B5EF4-FFF2-40B4-BE49-F238E27FC236}">
                <a16:creationId xmlns:a16="http://schemas.microsoft.com/office/drawing/2014/main" id="{6FDEF45C-336B-164A-8727-30DC1FAF8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7780" y="2572543"/>
            <a:ext cx="1428750" cy="1428750"/>
          </a:xfrm>
          <a:prstGeom prst="rect">
            <a:avLst/>
          </a:prstGeom>
        </p:spPr>
      </p:pic>
      <p:pic>
        <p:nvPicPr>
          <p:cNvPr id="8" name="Obrázok 11">
            <a:extLst>
              <a:ext uri="{FF2B5EF4-FFF2-40B4-BE49-F238E27FC236}">
                <a16:creationId xmlns:a16="http://schemas.microsoft.com/office/drawing/2014/main" id="{8503E915-C12F-F04E-A975-65CDB95C8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239" y="4485209"/>
            <a:ext cx="1428750" cy="1428750"/>
          </a:xfrm>
          <a:prstGeom prst="rect">
            <a:avLst/>
          </a:prstGeom>
        </p:spPr>
      </p:pic>
      <p:pic>
        <p:nvPicPr>
          <p:cNvPr id="9" name="Obrázok 12">
            <a:extLst>
              <a:ext uri="{FF2B5EF4-FFF2-40B4-BE49-F238E27FC236}">
                <a16:creationId xmlns:a16="http://schemas.microsoft.com/office/drawing/2014/main" id="{20B79973-E956-E74F-811A-091878A5C6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7780" y="4443490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90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2">
            <a:extLst>
              <a:ext uri="{FF2B5EF4-FFF2-40B4-BE49-F238E27FC236}">
                <a16:creationId xmlns:a16="http://schemas.microsoft.com/office/drawing/2014/main" id="{F173A67B-7FEB-4344-9040-F8A9EC50BCD3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dirty="0">
                <a:latin typeface="Source Sans Pro" panose="020B0503030403020204" pitchFamily="34" charset="77"/>
              </a:rPr>
              <a:t>Od roku 2012 sa v SR kontinuálne zvyšuje dovoz potravín</a:t>
            </a:r>
          </a:p>
          <a:p>
            <a:pPr algn="l"/>
            <a:r>
              <a:rPr lang="sk-SK" dirty="0">
                <a:latin typeface="Source Sans Pro" panose="020B0503030403020204" pitchFamily="34" charset="77"/>
              </a:rPr>
              <a:t>Dlhodobo dovážame omnoho viac potravín ako vyvážame</a:t>
            </a:r>
          </a:p>
          <a:p>
            <a:pPr algn="l"/>
            <a:r>
              <a:rPr lang="sk-SK" dirty="0">
                <a:latin typeface="Source Sans Pro" panose="020B0503030403020204" pitchFamily="34" charset="77"/>
              </a:rPr>
              <a:t>Podiel domácich potravín v obchodných reťazcoch nedosahuje ani 40%</a:t>
            </a:r>
          </a:p>
          <a:p>
            <a:pPr algn="l"/>
            <a:r>
              <a:rPr lang="sk-SK" dirty="0">
                <a:latin typeface="Source Sans Pro" panose="020B0503030403020204" pitchFamily="34" charset="77"/>
              </a:rPr>
              <a:t>Toto spôsobuje nepriame škody v národnom hospodárstve, znižuje rast HDP a slovenský konzument platí tvorbu pracovných miest v zahraničí</a:t>
            </a:r>
          </a:p>
          <a:p>
            <a:pPr algn="l"/>
            <a:endParaRPr lang="sk-SK" dirty="0">
              <a:latin typeface="Source Sans Pro" panose="020B0503030403020204" pitchFamily="34" charset="77"/>
            </a:endParaRPr>
          </a:p>
        </p:txBody>
      </p:sp>
      <p:pic>
        <p:nvPicPr>
          <p:cNvPr id="3" name="Obrázok 4">
            <a:extLst>
              <a:ext uri="{FF2B5EF4-FFF2-40B4-BE49-F238E27FC236}">
                <a16:creationId xmlns:a16="http://schemas.microsoft.com/office/drawing/2014/main" id="{ACC8290A-CB78-4844-B2D7-066752494F24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156" y="5177062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797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1220</Words>
  <Application>Microsoft Macintosh PowerPoint</Application>
  <PresentationFormat>Widescreen</PresentationFormat>
  <Paragraphs>114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Batang</vt:lpstr>
      <vt:lpstr>Arial</vt:lpstr>
      <vt:lpstr>Calibri</vt:lpstr>
      <vt:lpstr>Calibri Light</vt:lpstr>
      <vt:lpstr>Source Sans Pro</vt:lpstr>
      <vt:lpstr>Source Sans Pro Light</vt:lpstr>
      <vt:lpstr>Source Sans Pro Semibold</vt:lpstr>
      <vt:lpstr>Times New Roman</vt:lpstr>
      <vt:lpstr>Office Theme</vt:lpstr>
      <vt:lpstr>Inovácie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Mgr. Viktor Klimo</dc:creator>
  <cp:lastModifiedBy>Mgr. Viktor Klimo</cp:lastModifiedBy>
  <cp:revision>30</cp:revision>
  <dcterms:created xsi:type="dcterms:W3CDTF">2024-02-15T19:03:24Z</dcterms:created>
  <dcterms:modified xsi:type="dcterms:W3CDTF">2024-02-19T20:05:25Z</dcterms:modified>
</cp:coreProperties>
</file>